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9"/>
  </p:notesMasterIdLst>
  <p:sldIdLst>
    <p:sldId id="288" r:id="rId5"/>
    <p:sldId id="289" r:id="rId6"/>
    <p:sldId id="302" r:id="rId7"/>
    <p:sldId id="303" r:id="rId8"/>
  </p:sldIdLst>
  <p:sldSz cx="9144000" cy="6858000" type="screen4x3"/>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1651"/>
    <a:srgbClr val="C8B474"/>
    <a:srgbClr val="157C85"/>
    <a:srgbClr val="767676"/>
    <a:srgbClr val="F6A9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2" autoAdjust="0"/>
    <p:restoredTop sz="98113" autoAdjust="0"/>
  </p:normalViewPr>
  <p:slideViewPr>
    <p:cSldViewPr snapToGrid="0" snapToObjects="1">
      <p:cViewPr>
        <p:scale>
          <a:sx n="80" d="100"/>
          <a:sy n="80" d="100"/>
        </p:scale>
        <p:origin x="-1675" y="-226"/>
      </p:cViewPr>
      <p:guideLst>
        <p:guide orient="horz" pos="2160"/>
        <p:guide pos="2880"/>
      </p:guideLst>
    </p:cSldViewPr>
  </p:slideViewPr>
  <p:outlineViewPr>
    <p:cViewPr>
      <p:scale>
        <a:sx n="33" d="100"/>
        <a:sy n="33" d="100"/>
      </p:scale>
      <p:origin x="0" y="6642"/>
    </p:cViewPr>
  </p:outlineViewPr>
  <p:notesTextViewPr>
    <p:cViewPr>
      <p:scale>
        <a:sx n="100" d="100"/>
        <a:sy n="100" d="100"/>
      </p:scale>
      <p:origin x="0" y="0"/>
    </p:cViewPr>
  </p:notesTextViewPr>
  <p:sorterViewPr>
    <p:cViewPr>
      <p:scale>
        <a:sx n="66" d="100"/>
        <a:sy n="66" d="100"/>
      </p:scale>
      <p:origin x="0" y="1541"/>
    </p:cViewPr>
  </p:sorterViewPr>
  <p:notesViewPr>
    <p:cSldViewPr snapToGrid="0" snapToObjects="1">
      <p:cViewPr>
        <p:scale>
          <a:sx n="100" d="100"/>
          <a:sy n="100" d="100"/>
        </p:scale>
        <p:origin x="-1018" y="149"/>
      </p:cViewPr>
      <p:guideLst>
        <p:guide orient="horz" pos="3132"/>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4D01E389-06C6-4164-B5D7-9E112EF9E74E}" type="datetimeFigureOut">
              <a:rPr lang="en-IE" smtClean="0"/>
              <a:t>25/02/2021</a:t>
            </a:fld>
            <a:endParaRPr lang="en-IE"/>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C4006522-1B1F-42C1-8B60-18E80D63A327}" type="slidenum">
              <a:rPr lang="en-IE" smtClean="0"/>
              <a:t>‹#›</a:t>
            </a:fld>
            <a:endParaRPr lang="en-IE"/>
          </a:p>
        </p:txBody>
      </p:sp>
    </p:spTree>
    <p:extLst>
      <p:ext uri="{BB962C8B-B14F-4D97-AF65-F5344CB8AC3E}">
        <p14:creationId xmlns:p14="http://schemas.microsoft.com/office/powerpoint/2010/main" val="467885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1</a:t>
            </a:fld>
            <a:endParaRPr lang="en-IE"/>
          </a:p>
        </p:txBody>
      </p:sp>
    </p:spTree>
    <p:extLst>
      <p:ext uri="{BB962C8B-B14F-4D97-AF65-F5344CB8AC3E}">
        <p14:creationId xmlns:p14="http://schemas.microsoft.com/office/powerpoint/2010/main" val="122635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C4006522-1B1F-42C1-8B60-18E80D63A327}" type="slidenum">
              <a:rPr lang="en-IE" smtClean="0"/>
              <a:t>2</a:t>
            </a:fld>
            <a:endParaRPr lang="en-IE"/>
          </a:p>
        </p:txBody>
      </p:sp>
    </p:spTree>
    <p:extLst>
      <p:ext uri="{BB962C8B-B14F-4D97-AF65-F5344CB8AC3E}">
        <p14:creationId xmlns:p14="http://schemas.microsoft.com/office/powerpoint/2010/main" val="1421598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endParaRPr lang="en-US" sz="1000" b="0" dirty="0" smtClean="0"/>
          </a:p>
        </p:txBody>
      </p:sp>
      <p:sp>
        <p:nvSpPr>
          <p:cNvPr id="4" name="Slide Number Placeholder 3"/>
          <p:cNvSpPr>
            <a:spLocks noGrp="1"/>
          </p:cNvSpPr>
          <p:nvPr>
            <p:ph type="sldNum" sz="quarter" idx="10"/>
          </p:nvPr>
        </p:nvSpPr>
        <p:spPr/>
        <p:txBody>
          <a:bodyPr/>
          <a:lstStyle/>
          <a:p>
            <a:fld id="{C4006522-1B1F-42C1-8B60-18E80D63A327}" type="slidenum">
              <a:rPr lang="en-IE" smtClean="0"/>
              <a:t>3</a:t>
            </a:fld>
            <a:endParaRPr lang="en-IE"/>
          </a:p>
        </p:txBody>
      </p:sp>
    </p:spTree>
    <p:extLst>
      <p:ext uri="{BB962C8B-B14F-4D97-AF65-F5344CB8AC3E}">
        <p14:creationId xmlns:p14="http://schemas.microsoft.com/office/powerpoint/2010/main" val="142159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C4006522-1B1F-42C1-8B60-18E80D63A327}" type="slidenum">
              <a:rPr lang="en-IE" smtClean="0"/>
              <a:t>4</a:t>
            </a:fld>
            <a:endParaRPr lang="en-IE"/>
          </a:p>
        </p:txBody>
      </p:sp>
    </p:spTree>
    <p:extLst>
      <p:ext uri="{BB962C8B-B14F-4D97-AF65-F5344CB8AC3E}">
        <p14:creationId xmlns:p14="http://schemas.microsoft.com/office/powerpoint/2010/main" val="142159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AA46BB3-3D07-4744-813D-FEF8B2081F77}"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34F2-7C8A-A843-B2D8-85ABE5DF5039}" type="slidenum">
              <a:rPr lang="en-US" smtClean="0"/>
              <a:t>‹#›</a:t>
            </a:fld>
            <a:endParaRPr lang="en-US"/>
          </a:p>
        </p:txBody>
      </p:sp>
    </p:spTree>
    <p:extLst>
      <p:ext uri="{BB962C8B-B14F-4D97-AF65-F5344CB8AC3E}">
        <p14:creationId xmlns:p14="http://schemas.microsoft.com/office/powerpoint/2010/main" val="10188913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5611" r="6144"/>
          <a:stretch/>
        </p:blipFill>
        <p:spPr>
          <a:xfrm>
            <a:off x="-9993" y="0"/>
            <a:ext cx="9237011" cy="5887907"/>
          </a:xfrm>
          <a:prstGeom prst="rect">
            <a:avLst/>
          </a:prstGeom>
        </p:spPr>
      </p:pic>
      <p:sp>
        <p:nvSpPr>
          <p:cNvPr id="4" name="Date Placeholder 3"/>
          <p:cNvSpPr>
            <a:spLocks noGrp="1"/>
          </p:cNvSpPr>
          <p:nvPr>
            <p:ph type="dt" sz="half" idx="10"/>
          </p:nvPr>
        </p:nvSpPr>
        <p:spPr/>
        <p:txBody>
          <a:bodyPr/>
          <a:lstStyle/>
          <a:p>
            <a:fld id="{8AA46BB3-3D07-4744-813D-FEF8B2081F77}"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34F2-7C8A-A843-B2D8-85ABE5DF5039}" type="slidenum">
              <a:rPr lang="en-US" smtClean="0"/>
              <a:t>‹#›</a:t>
            </a:fld>
            <a:endParaRPr lang="en-US"/>
          </a:p>
        </p:txBody>
      </p:sp>
      <p:sp>
        <p:nvSpPr>
          <p:cNvPr id="15" name="Text Placeholder 2"/>
          <p:cNvSpPr>
            <a:spLocks noGrp="1"/>
          </p:cNvSpPr>
          <p:nvPr>
            <p:ph type="body" idx="13"/>
          </p:nvPr>
        </p:nvSpPr>
        <p:spPr>
          <a:xfrm>
            <a:off x="722313" y="4092272"/>
            <a:ext cx="7772400" cy="1196867"/>
          </a:xfrm>
        </p:spPr>
        <p:txBody>
          <a:bodyPr anchor="t"/>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hasCustomPrompt="1"/>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grpSp>
        <p:nvGrpSpPr>
          <p:cNvPr id="3" name="Group 2"/>
          <p:cNvGrpSpPr/>
          <p:nvPr userDrawn="1"/>
        </p:nvGrpSpPr>
        <p:grpSpPr>
          <a:xfrm>
            <a:off x="-25658" y="5373351"/>
            <a:ext cx="9237011" cy="1484649"/>
            <a:chOff x="-25658" y="5373351"/>
            <a:chExt cx="9237011" cy="1484649"/>
          </a:xfrm>
        </p:grpSpPr>
        <p:pic>
          <p:nvPicPr>
            <p:cNvPr id="10" name="Picture 9" descr="EirGrid Arc for PowerPoint.ai"/>
            <p:cNvPicPr>
              <a:picLocks noChangeAspect="1"/>
            </p:cNvPicPr>
            <p:nvPr userDrawn="1"/>
          </p:nvPicPr>
          <p:blipFill rotWithShape="1">
            <a:blip r:embed="rId3" cstate="screen">
              <a:extLst>
                <a:ext uri="{28A0092B-C50C-407E-A947-70E740481C1C}">
                  <a14:useLocalDpi xmlns:a14="http://schemas.microsoft.com/office/drawing/2010/main"/>
                </a:ext>
              </a:extLst>
            </a:blip>
            <a:srcRect b="42741"/>
            <a:stretch/>
          </p:blipFill>
          <p:spPr>
            <a:xfrm>
              <a:off x="-25658" y="5373351"/>
              <a:ext cx="9237011" cy="1190408"/>
            </a:xfrm>
            <a:prstGeom prst="rect">
              <a:avLst/>
            </a:prstGeom>
          </p:spPr>
        </p:pic>
        <p:sp>
          <p:nvSpPr>
            <p:cNvPr id="2" name="Rectangle 1"/>
            <p:cNvSpPr/>
            <p:nvPr userDrawn="1"/>
          </p:nvSpPr>
          <p:spPr>
            <a:xfrm>
              <a:off x="-25658" y="6208599"/>
              <a:ext cx="9237011" cy="64940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2" name="Group 8"/>
          <p:cNvGrpSpPr>
            <a:grpSpLocks/>
          </p:cNvGrpSpPr>
          <p:nvPr userDrawn="1"/>
        </p:nvGrpSpPr>
        <p:grpSpPr bwMode="auto">
          <a:xfrm>
            <a:off x="2524142" y="5781603"/>
            <a:ext cx="4067545" cy="874514"/>
            <a:chOff x="2884919" y="4573750"/>
            <a:chExt cx="3411553" cy="734696"/>
          </a:xfrm>
        </p:grpSpPr>
        <p:pic>
          <p:nvPicPr>
            <p:cNvPr id="14" name="Picture 7"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4688" y="4573750"/>
              <a:ext cx="1391784" cy="73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EIRGRID_2015_Colour_Low_R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4919" y="4573750"/>
              <a:ext cx="2006115" cy="72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795200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722" y="330092"/>
            <a:ext cx="8579889" cy="961465"/>
          </a:xfrm>
          <a:prstGeom prst="rect">
            <a:avLst/>
          </a:prstGeom>
        </p:spPr>
        <p:txBody>
          <a:bodyPr vert="horz" lIns="91440" tIns="45720" rIns="91440" bIns="45720" rtlCol="0" anchor="ctr">
            <a:normAutofit/>
          </a:bodyPr>
          <a:lstStyle/>
          <a:p>
            <a:r>
              <a:rPr lang="ga-IE" dirty="0" smtClean="0"/>
              <a:t>Click to edit Master title style</a:t>
            </a:r>
            <a:endParaRPr lang="en-US" dirty="0"/>
          </a:p>
        </p:txBody>
      </p:sp>
      <p:sp>
        <p:nvSpPr>
          <p:cNvPr id="3" name="Text Placeholder 2"/>
          <p:cNvSpPr>
            <a:spLocks noGrp="1"/>
          </p:cNvSpPr>
          <p:nvPr>
            <p:ph type="body" idx="1"/>
          </p:nvPr>
        </p:nvSpPr>
        <p:spPr>
          <a:xfrm>
            <a:off x="256722" y="1507288"/>
            <a:ext cx="8579889" cy="4104875"/>
          </a:xfrm>
          <a:prstGeom prst="rect">
            <a:avLst/>
          </a:prstGeom>
        </p:spPr>
        <p:txBody>
          <a:bodyPr vert="horz" lIns="91440" tIns="45720" rIns="91440" bIns="45720" rtlCol="0">
            <a:normAutofit/>
          </a:body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Date Placeholder 3"/>
          <p:cNvSpPr>
            <a:spLocks noGrp="1"/>
          </p:cNvSpPr>
          <p:nvPr>
            <p:ph type="dt" sz="half" idx="2"/>
          </p:nvPr>
        </p:nvSpPr>
        <p:spPr>
          <a:xfrm>
            <a:off x="457200" y="74204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46BB3-3D07-4744-813D-FEF8B2081F77}" type="datetimeFigureOut">
              <a:rPr lang="en-US" smtClean="0"/>
              <a:t>2/25/2021</a:t>
            </a:fld>
            <a:endParaRPr lang="en-US" dirty="0"/>
          </a:p>
        </p:txBody>
      </p:sp>
      <p:sp>
        <p:nvSpPr>
          <p:cNvPr id="5" name="Footer Placeholder 4"/>
          <p:cNvSpPr>
            <a:spLocks noGrp="1"/>
          </p:cNvSpPr>
          <p:nvPr>
            <p:ph type="ftr" sz="quarter" idx="3"/>
          </p:nvPr>
        </p:nvSpPr>
        <p:spPr>
          <a:xfrm>
            <a:off x="3124200" y="742042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742042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634F2-7C8A-A843-B2D8-85ABE5DF5039}" type="slidenum">
              <a:rPr lang="en-US" smtClean="0"/>
              <a:t>‹#›</a:t>
            </a:fld>
            <a:endParaRPr lang="en-US" dirty="0"/>
          </a:p>
        </p:txBody>
      </p:sp>
      <p:grpSp>
        <p:nvGrpSpPr>
          <p:cNvPr id="9" name="Group 8"/>
          <p:cNvGrpSpPr>
            <a:grpSpLocks/>
          </p:cNvGrpSpPr>
          <p:nvPr/>
        </p:nvGrpSpPr>
        <p:grpSpPr bwMode="auto">
          <a:xfrm>
            <a:off x="4769066" y="5781603"/>
            <a:ext cx="4067545" cy="874514"/>
            <a:chOff x="2884919" y="4573750"/>
            <a:chExt cx="3411553" cy="734696"/>
          </a:xfrm>
        </p:grpSpPr>
        <p:pic>
          <p:nvPicPr>
            <p:cNvPr id="10" name="Picture 7"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4688" y="4573750"/>
              <a:ext cx="1391784" cy="73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EIRGRID_2015_Colour_Low_R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4919" y="4573750"/>
              <a:ext cx="2006115" cy="72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40029112"/>
      </p:ext>
    </p:extLst>
  </p:cSld>
  <p:clrMap bg1="lt1" tx1="dk1" bg2="lt2" tx2="dk2" accent1="accent1" accent2="accent2" accent3="accent3" accent4="accent4" accent5="accent5" accent6="accent6" hlink="hlink" folHlink="folHlink"/>
  <p:sldLayoutIdLst>
    <p:sldLayoutId id="2147483673" r:id="rId1"/>
    <p:sldLayoutId id="2147483674" r:id="rId2"/>
  </p:sldLayoutIdLst>
  <p:timing>
    <p:tnLst>
      <p:par>
        <p:cTn id="1" dur="indefinite" restart="never" nodeType="tmRoot"/>
      </p:par>
    </p:tnLst>
  </p:timing>
  <p:txStyles>
    <p:titleStyle>
      <a:lvl1pPr algn="ctr" defTabSz="457200" rtl="0" eaLnBrk="1" latinLnBrk="0" hangingPunct="1">
        <a:spcBef>
          <a:spcPct val="0"/>
        </a:spcBef>
        <a:buNone/>
        <a:defRPr sz="3400" b="1" kern="1200">
          <a:solidFill>
            <a:srgbClr val="767676"/>
          </a:solidFill>
          <a:latin typeface="Arial"/>
          <a:ea typeface="+mj-ea"/>
          <a:cs typeface="Arial"/>
        </a:defRPr>
      </a:lvl1pPr>
    </p:titleStyle>
    <p:bodyStyle>
      <a:lvl1pPr marL="342900" indent="-342900" algn="l" defTabSz="457200" rtl="0" eaLnBrk="1" latinLnBrk="0" hangingPunct="1">
        <a:spcBef>
          <a:spcPct val="20000"/>
        </a:spcBef>
        <a:buClr>
          <a:srgbClr val="C8B474"/>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C8B474"/>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C8B474"/>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C8B474"/>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C8B474"/>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IE" dirty="0" smtClean="0"/>
              <a:t>Niamh Delaney</a:t>
            </a:r>
            <a:endParaRPr lang="en-IE" dirty="0"/>
          </a:p>
        </p:txBody>
      </p:sp>
      <p:sp>
        <p:nvSpPr>
          <p:cNvPr id="3" name="Text Placeholder 2"/>
          <p:cNvSpPr>
            <a:spLocks noGrp="1"/>
          </p:cNvSpPr>
          <p:nvPr>
            <p:ph type="body" idx="14"/>
          </p:nvPr>
        </p:nvSpPr>
        <p:spPr/>
        <p:txBody>
          <a:bodyPr>
            <a:normAutofit fontScale="92500"/>
          </a:bodyPr>
          <a:lstStyle/>
          <a:p>
            <a:r>
              <a:rPr lang="en-US" dirty="0"/>
              <a:t>Payment for Energy Consumption in SEM for non-energy Services Dispatch</a:t>
            </a:r>
            <a:endParaRPr lang="en-IE" dirty="0"/>
          </a:p>
        </p:txBody>
      </p:sp>
    </p:spTree>
    <p:extLst>
      <p:ext uri="{BB962C8B-B14F-4D97-AF65-F5344CB8AC3E}">
        <p14:creationId xmlns:p14="http://schemas.microsoft.com/office/powerpoint/2010/main" val="179778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Background to Proposal</a:t>
            </a:r>
            <a:endParaRPr lang="en-IE" dirty="0"/>
          </a:p>
        </p:txBody>
      </p:sp>
      <p:sp>
        <p:nvSpPr>
          <p:cNvPr id="3" name="Content Placeholder 2"/>
          <p:cNvSpPr>
            <a:spLocks noGrp="1"/>
          </p:cNvSpPr>
          <p:nvPr>
            <p:ph idx="1"/>
          </p:nvPr>
        </p:nvSpPr>
        <p:spPr/>
        <p:txBody>
          <a:bodyPr>
            <a:normAutofit/>
          </a:bodyPr>
          <a:lstStyle/>
          <a:p>
            <a:pPr marL="0" indent="0">
              <a:buNone/>
            </a:pPr>
            <a:endParaRPr lang="en-US" sz="3800" dirty="0" smtClean="0"/>
          </a:p>
          <a:p>
            <a:r>
              <a:rPr lang="en-US" sz="2400" dirty="0" smtClean="0"/>
              <a:t>Not all generator modes are modelled in SEM </a:t>
            </a:r>
          </a:p>
          <a:p>
            <a:r>
              <a:rPr lang="en-US" sz="2400" dirty="0" smtClean="0"/>
              <a:t>The TSOs may need to dispatch a unit for system support reasons, for example into </a:t>
            </a:r>
            <a:r>
              <a:rPr lang="en-US" sz="2400" dirty="0"/>
              <a:t>synchronous compensator </a:t>
            </a:r>
            <a:r>
              <a:rPr lang="en-US" sz="2400" dirty="0" smtClean="0"/>
              <a:t>mode to provide increased voltage support or dispatch a wind farm which can provide reactive power at 0MW</a:t>
            </a:r>
          </a:p>
          <a:p>
            <a:r>
              <a:rPr lang="en-US" sz="2400" dirty="0" smtClean="0"/>
              <a:t>When operating in such modes, units consume energy, which is not accounted for in SEM</a:t>
            </a:r>
          </a:p>
          <a:p>
            <a:endParaRPr lang="en-US" sz="2400" dirty="0" smtClean="0"/>
          </a:p>
          <a:p>
            <a:endParaRPr lang="en-US" sz="2800" dirty="0"/>
          </a:p>
          <a:p>
            <a:endParaRPr lang="en-US" sz="3800" dirty="0" smtClean="0"/>
          </a:p>
          <a:p>
            <a:endParaRPr lang="en-US" sz="3600" dirty="0"/>
          </a:p>
          <a:p>
            <a:pPr marL="0" indent="0">
              <a:buNone/>
            </a:pPr>
            <a:endParaRPr lang="en-US" sz="3800" dirty="0" smtClean="0"/>
          </a:p>
          <a:p>
            <a:pPr lvl="1"/>
            <a:endParaRPr lang="en-US" sz="3400" dirty="0" smtClean="0"/>
          </a:p>
          <a:p>
            <a:pPr marL="0" indent="0">
              <a:buNone/>
            </a:pPr>
            <a:endParaRPr lang="en-US" sz="3800" dirty="0" smtClean="0"/>
          </a:p>
          <a:p>
            <a:endParaRPr lang="en-IE" dirty="0"/>
          </a:p>
        </p:txBody>
      </p:sp>
    </p:spTree>
    <p:extLst>
      <p:ext uri="{BB962C8B-B14F-4D97-AF65-F5344CB8AC3E}">
        <p14:creationId xmlns:p14="http://schemas.microsoft.com/office/powerpoint/2010/main" val="207213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Proposal</a:t>
            </a:r>
            <a:endParaRPr lang="en-IE" dirty="0"/>
          </a:p>
        </p:txBody>
      </p:sp>
      <p:sp>
        <p:nvSpPr>
          <p:cNvPr id="3" name="Content Placeholder 2"/>
          <p:cNvSpPr>
            <a:spLocks noGrp="1"/>
          </p:cNvSpPr>
          <p:nvPr>
            <p:ph idx="1"/>
          </p:nvPr>
        </p:nvSpPr>
        <p:spPr/>
        <p:txBody>
          <a:bodyPr>
            <a:normAutofit/>
          </a:bodyPr>
          <a:lstStyle/>
          <a:p>
            <a:pPr marL="0" indent="0">
              <a:buNone/>
            </a:pPr>
            <a:endParaRPr lang="en-US" sz="2400" dirty="0"/>
          </a:p>
          <a:p>
            <a:pPr marL="0" indent="0">
              <a:buNone/>
            </a:pPr>
            <a:endParaRPr lang="en-US" sz="2000" dirty="0" smtClean="0"/>
          </a:p>
          <a:p>
            <a:r>
              <a:rPr lang="en-US" sz="2000" dirty="0" smtClean="0"/>
              <a:t>Implementation to be determined</a:t>
            </a:r>
          </a:p>
          <a:p>
            <a:pPr lvl="1"/>
            <a:r>
              <a:rPr lang="en-US" sz="2000" dirty="0" smtClean="0"/>
              <a:t>Specific dispatch instructions for e.g. sync comp mode could be created and profiled such that if dispatched to consume in the energy market the unit pays for its consumption, while if dispatched for non-energy actions, the associated energy consumption is treated as an imbalance</a:t>
            </a:r>
          </a:p>
          <a:p>
            <a:pPr marL="457200" lvl="1" indent="0">
              <a:buNone/>
            </a:pPr>
            <a:endParaRPr lang="en-US" sz="1600" dirty="0"/>
          </a:p>
          <a:p>
            <a:pPr marL="0" indent="0">
              <a:buNone/>
            </a:pPr>
            <a:endParaRPr lang="en-US" sz="2000" dirty="0"/>
          </a:p>
          <a:p>
            <a:endParaRPr lang="en-US" sz="2800" dirty="0"/>
          </a:p>
          <a:p>
            <a:endParaRPr lang="en-US" sz="3800" dirty="0" smtClean="0"/>
          </a:p>
          <a:p>
            <a:endParaRPr lang="en-US" sz="3800" dirty="0" smtClean="0"/>
          </a:p>
          <a:p>
            <a:endParaRPr lang="en-US" sz="3800" dirty="0"/>
          </a:p>
          <a:p>
            <a:pPr marL="0" indent="0">
              <a:buNone/>
            </a:pPr>
            <a:endParaRPr lang="en-US" sz="3800" dirty="0" smtClean="0"/>
          </a:p>
          <a:p>
            <a:endParaRPr lang="en-IE" dirty="0"/>
          </a:p>
        </p:txBody>
      </p:sp>
      <p:sp>
        <p:nvSpPr>
          <p:cNvPr id="4" name="Rounded Rectangle 3"/>
          <p:cNvSpPr/>
          <p:nvPr/>
        </p:nvSpPr>
        <p:spPr>
          <a:xfrm>
            <a:off x="545773" y="1307910"/>
            <a:ext cx="7488036" cy="748821"/>
          </a:xfrm>
          <a:prstGeom prst="roundRect">
            <a:avLst/>
          </a:prstGeom>
          <a:solidFill>
            <a:srgbClr val="C8B474"/>
          </a:solidFill>
          <a:ln>
            <a:solidFill>
              <a:srgbClr val="C8B474"/>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t>To ensure that non-energy dispatch actions are modelled in SEM</a:t>
            </a:r>
            <a:endParaRPr lang="en-US" sz="2400" b="1" dirty="0"/>
          </a:p>
        </p:txBody>
      </p:sp>
    </p:spTree>
    <p:extLst>
      <p:ext uri="{BB962C8B-B14F-4D97-AF65-F5344CB8AC3E}">
        <p14:creationId xmlns:p14="http://schemas.microsoft.com/office/powerpoint/2010/main" val="3432809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Implications of not implementing the proposal</a:t>
            </a:r>
            <a:endParaRPr lang="en-IE" dirty="0"/>
          </a:p>
        </p:txBody>
      </p:sp>
      <p:sp>
        <p:nvSpPr>
          <p:cNvPr id="3" name="Content Placeholder 2"/>
          <p:cNvSpPr>
            <a:spLocks noGrp="1"/>
          </p:cNvSpPr>
          <p:nvPr>
            <p:ph idx="1"/>
          </p:nvPr>
        </p:nvSpPr>
        <p:spPr/>
        <p:txBody>
          <a:bodyPr>
            <a:normAutofit/>
          </a:bodyPr>
          <a:lstStyle/>
          <a:p>
            <a:pPr marL="0" indent="0">
              <a:buNone/>
            </a:pPr>
            <a:endParaRPr lang="en-US" sz="3800" dirty="0" smtClean="0"/>
          </a:p>
          <a:p>
            <a:r>
              <a:rPr lang="en-US" sz="2400" dirty="0" smtClean="0"/>
              <a:t>Out-of-market contracts and associated energy payments will continue to be required to account for dispatch of units to provide non-energy services</a:t>
            </a:r>
          </a:p>
          <a:p>
            <a:r>
              <a:rPr lang="en-US" sz="2400" dirty="0"/>
              <a:t>With increasing requirements for system services </a:t>
            </a:r>
            <a:r>
              <a:rPr lang="en-US" sz="2400" dirty="0" smtClean="0"/>
              <a:t>and increasing provision of such services from new technologies which may consume energy to provide such services, there needs to be a way of accounting for this energy consumption </a:t>
            </a:r>
            <a:endParaRPr lang="en-US" sz="2400" dirty="0"/>
          </a:p>
          <a:p>
            <a:endParaRPr lang="en-US" sz="2800" dirty="0"/>
          </a:p>
          <a:p>
            <a:endParaRPr lang="en-US" sz="3800" dirty="0" smtClean="0"/>
          </a:p>
          <a:p>
            <a:endParaRPr lang="en-US" sz="3600" dirty="0"/>
          </a:p>
          <a:p>
            <a:pPr marL="0" indent="0">
              <a:buNone/>
            </a:pPr>
            <a:endParaRPr lang="en-US" sz="3800" dirty="0" smtClean="0"/>
          </a:p>
          <a:p>
            <a:pPr lvl="1"/>
            <a:endParaRPr lang="en-US" sz="3400" dirty="0" smtClean="0"/>
          </a:p>
          <a:p>
            <a:pPr marL="0" indent="0">
              <a:buNone/>
            </a:pPr>
            <a:endParaRPr lang="en-US" sz="3800" dirty="0" smtClean="0"/>
          </a:p>
          <a:p>
            <a:endParaRPr lang="en-IE" dirty="0"/>
          </a:p>
        </p:txBody>
      </p:sp>
    </p:spTree>
    <p:extLst>
      <p:ext uri="{BB962C8B-B14F-4D97-AF65-F5344CB8AC3E}">
        <p14:creationId xmlns:p14="http://schemas.microsoft.com/office/powerpoint/2010/main" val="60292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EIRGRID - 2015 Presentation Template (Proof 3b Print Rea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EIRGRID_SONI - 2015 Presentation Template (Proof 7.3 - Standard)" id="{30E40A28-7358-6140-AAEE-5A8A0BB98A04}" vid="{13B67BE8-8B8A-4347-926F-074ED57113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86811831C6F943A75C3AB05CFC8DA5" ma:contentTypeVersion="8" ma:contentTypeDescription="Create a new document." ma:contentTypeScope="" ma:versionID="72c8b4bf9ea73adc28e8e053ca1aa5c8">
  <xsd:schema xmlns:xsd="http://www.w3.org/2001/XMLSchema" xmlns:xs="http://www.w3.org/2001/XMLSchema" xmlns:p="http://schemas.microsoft.com/office/2006/metadata/properties" xmlns:ns2="3cada6dc-2705-46ed-bab2-0b2cd6d935ca" xmlns:ns3="83dee237-e653-49f0-9104-674b0aa2bf9b" targetNamespace="http://schemas.microsoft.com/office/2006/metadata/properties" ma:root="true" ma:fieldsID="53d4d918f57cfa4d471e332e5ae8694f" ns2:_="" ns3:_="">
    <xsd:import namespace="3cada6dc-2705-46ed-bab2-0b2cd6d935ca"/>
    <xsd:import namespace="83dee237-e653-49f0-9104-674b0aa2bf9b"/>
    <xsd:element name="properties">
      <xsd:complexType>
        <xsd:sequence>
          <xsd:element name="documentManagement">
            <xsd:complexType>
              <xsd:all>
                <xsd:element ref="ns2:iab7cdb7554d4997ae876b11632fa575" minOccurs="0"/>
                <xsd:element ref="ns2:TaxCatchAll" minOccurs="0"/>
                <xsd:element ref="ns2:TaxCatchAllLabel" minOccurs="0"/>
                <xsd:element ref="ns3:Document_x0020_Type" minOccurs="0"/>
                <xsd:element ref="ns3:Market"/>
                <xsd:element ref="ns3:Mod_x0020_Id" minOccurs="0"/>
                <xsd:element ref="ns3:Meeting_x0020_No" minOccurs="0"/>
                <xsd:element ref="ns3:Doc_x0020_Type" minOccurs="0"/>
                <xsd:element ref="ns3:WG_x0020_Link" minOccurs="0"/>
                <xsd:element ref="ns3:Working_x0020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da6dc-2705-46ed-bab2-0b2cd6d935ca" elementFormDefault="qualified">
    <xsd:import namespace="http://schemas.microsoft.com/office/2006/documentManagement/types"/>
    <xsd:import namespace="http://schemas.microsoft.com/office/infopath/2007/PartnerControls"/>
    <xsd:element name="iab7cdb7554d4997ae876b11632fa575" ma:index="8" nillable="true" ma:taxonomy="true" ma:internalName="iab7cdb7554d4997ae876b11632fa575" ma:taxonomyFieldName="File_x0020_Category" ma:displayName="File Category" ma:default="" ma:fieldId="{2ab7cdb7-554d-4997-ae87-6b11632fa575}" ma:taxonomyMulti="true" ma:sspId="bba0571d-0b8e-466e-908c-4c59ad63fd5c" ma:termSetId="d6e1f201-92b0-484d-8c3e-6dc5f6daf183"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c5c619c4-3b62-4197-a5dd-cc1647151811}" ma:internalName="TaxCatchAll" ma:showField="CatchAllData" ma:web="163ea899-1ba7-4893-aeeb-6935f5518c4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5c619c4-3b62-4197-a5dd-cc1647151811}" ma:internalName="TaxCatchAllLabel" ma:readOnly="true" ma:showField="CatchAllDataLabel" ma:web="163ea899-1ba7-4893-aeeb-6935f5518c4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3dee237-e653-49f0-9104-674b0aa2bf9b" elementFormDefault="qualified">
    <xsd:import namespace="http://schemas.microsoft.com/office/2006/documentManagement/types"/>
    <xsd:import namespace="http://schemas.microsoft.com/office/infopath/2007/PartnerControls"/>
    <xsd:element name="Document_x0020_Type" ma:index="12" nillable="true" ma:displayName="Document Type" ma:format="Dropdown" ma:internalName="Document_x0020_Type">
      <xsd:simpleType>
        <xsd:restriction base="dms:Choice">
          <xsd:enumeration value="Actions log"/>
          <xsd:enumeration value="Agenda"/>
          <xsd:enumeration value="Archive"/>
          <xsd:enumeration value="Final Recommendation Report"/>
          <xsd:enumeration value="Working Group Report"/>
          <xsd:enumeration value="General Documents"/>
          <xsd:enumeration value="Meeting Docs"/>
          <xsd:enumeration value="Meeting Notes"/>
          <xsd:enumeration value="Minutes"/>
          <xsd:enumeration value="Mod proposal outcome"/>
          <xsd:enumeration value="New Mods"/>
          <xsd:enumeration value="Presentations"/>
          <xsd:enumeration value="RA Decision Letters"/>
          <xsd:enumeration value="RA Semo Meeting"/>
          <xsd:enumeration value="SEMO Update"/>
          <xsd:enumeration value="Team Meetings"/>
          <xsd:enumeration value="Trackers"/>
          <xsd:enumeration value="Withdrawal notification"/>
        </xsd:restriction>
      </xsd:simpleType>
    </xsd:element>
    <xsd:element name="Market" ma:index="13" ma:displayName="Market" ma:format="Dropdown" ma:internalName="Market">
      <xsd:simpleType>
        <xsd:restriction base="dms:Choice">
          <xsd:enumeration value="Balancing Market"/>
          <xsd:enumeration value="Capacity Market"/>
          <xsd:enumeration value="SEMOpx Market"/>
        </xsd:restriction>
      </xsd:simpleType>
    </xsd:element>
    <xsd:element name="Mod_x0020_Id" ma:index="14" nillable="true" ma:displayName="Mod Id" ma:format="Dropdown" ma:internalName="Mod_x0020_Id">
      <xsd:simpleType>
        <xsd:restriction base="dms:Choice">
          <xsd:enumeration value="SPX_01_18"/>
          <xsd:enumeration value="SPX_02_18"/>
          <xsd:enumeration value="SPX_03_18"/>
          <xsd:enumeration value="SPX_04_18"/>
          <xsd:enumeration value="SPX_05_18"/>
          <xsd:enumeration value="SPX_06_18"/>
          <xsd:enumeration value="SPX_07_18"/>
          <xsd:enumeration value="SPX_08_18"/>
          <xsd:enumeration value="SPX_09_18"/>
          <xsd:enumeration value="SPX_10_18"/>
          <xsd:enumeration value="MCF_01"/>
          <xsd:enumeration value="MCF_02"/>
          <xsd:enumeration value="MCF_03"/>
          <xsd:enumeration value="MCF_04"/>
          <xsd:enumeration value="MCF_05"/>
          <xsd:enumeration value="MCF_06"/>
          <xsd:enumeration value="MCF_07"/>
          <xsd:enumeration value="MOD_01_18"/>
          <xsd:enumeration value="MOD_02_18"/>
          <xsd:enumeration value="MOD_03_18"/>
          <xsd:enumeration value="MOD_04_18"/>
          <xsd:enumeration value="MOD_05_18"/>
          <xsd:enumeration value="MOD_06_18"/>
          <xsd:enumeration value="MOD_07_18"/>
          <xsd:enumeration value="MOD_08_18"/>
          <xsd:enumeration value="MOD_09_18"/>
          <xsd:enumeration value="MOD_10_18"/>
          <xsd:enumeration value="MOD_11_18"/>
          <xsd:enumeration value="MOD_12_18"/>
          <xsd:enumeration value="MOD_13_18"/>
          <xsd:enumeration value="MOD_14_18"/>
          <xsd:enumeration value="Mod_15_18"/>
          <xsd:enumeration value="Mod_16_18"/>
          <xsd:enumeration value="Mod_17_18"/>
          <xsd:enumeration value="Mod_18_18"/>
          <xsd:enumeration value="Mod_19_18"/>
          <xsd:enumeration value="Mod_20_18"/>
          <xsd:enumeration value="Mod_21_18"/>
          <xsd:enumeration value="Mod_22_18"/>
          <xsd:enumeration value="Mod_23_18"/>
          <xsd:enumeration value="Mod_24_18"/>
          <xsd:enumeration value="Mod_25_18"/>
          <xsd:enumeration value="Mod_26_18"/>
          <xsd:enumeration value="Mod_27_18"/>
          <xsd:enumeration value="Mod_28_18"/>
          <xsd:enumeration value="Mod_29_18"/>
          <xsd:enumeration value="Mod_30_18"/>
          <xsd:enumeration value="Mod_31_18"/>
          <xsd:enumeration value="Mod_32_18"/>
          <xsd:enumeration value="Mod_33_18"/>
          <xsd:enumeration value="Mod_34_18"/>
          <xsd:enumeration value="Mod_35_18"/>
          <xsd:enumeration value="Mod_36_18"/>
          <xsd:enumeration value="Mod_37_18"/>
          <xsd:enumeration value="Mod_38_18"/>
          <xsd:enumeration value="Mod_1_19"/>
          <xsd:enumeration value="Mod_2_19"/>
          <xsd:enumeration value="Mod_3_19"/>
          <xsd:enumeration value="Mod_4_19"/>
          <xsd:enumeration value="Mod_5_19"/>
          <xsd:enumeration value="Mod_6_19"/>
          <xsd:enumeration value="Mod_7_19"/>
          <xsd:enumeration value="Mod_8_19"/>
          <xsd:enumeration value="Mod_9_19"/>
          <xsd:enumeration value="Mod_10_19"/>
          <xsd:enumeration value="Mod_11_19"/>
          <xsd:enumeration value="Mod_12_19"/>
          <xsd:enumeration value="Mod_13_19"/>
          <xsd:enumeration value="Mod_14_19"/>
          <xsd:enumeration value="Mod_15_19"/>
          <xsd:enumeration value="Mod_16_19"/>
          <xsd:enumeration value="Mod_17_19"/>
          <xsd:enumeration value="Mod_18_19"/>
          <xsd:enumeration value="Mod_19_19"/>
          <xsd:enumeration value="Mod_20_19"/>
          <xsd:enumeration value="Mod_21_19"/>
          <xsd:enumeration value="Mod_22_19"/>
          <xsd:enumeration value="Mod_23_19"/>
          <xsd:enumeration value="Mod_24_19"/>
          <xsd:enumeration value="Mod_25_19"/>
          <xsd:enumeration value="Mod_26_19"/>
          <xsd:enumeration value="Mod_27_19"/>
          <xsd:enumeration value="Mod_28_19"/>
          <xsd:enumeration value="Mod_29_19"/>
          <xsd:enumeration value="Mod_30_19"/>
          <xsd:enumeration value="Mod_31_19"/>
          <xsd:enumeration value="Mod_32_19"/>
          <xsd:enumeration value="Mod_33_19"/>
          <xsd:enumeration value="Mod_34_19"/>
          <xsd:enumeration value="Mod_35_19"/>
          <xsd:enumeration value="Mod_36_19"/>
          <xsd:enumeration value="Mod_37_19"/>
          <xsd:enumeration value="Mod_38_19"/>
          <xsd:enumeration value="Mod_39_19"/>
          <xsd:enumeration value="Mod_40_19"/>
        </xsd:restriction>
      </xsd:simpleType>
    </xsd:element>
    <xsd:element name="Meeting_x0020_No" ma:index="15" nillable="true" ma:displayName="Meeting No" ma:format="Dropdown" ma:internalName="Meeting_x0020_No">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enumeration value="92"/>
          <xsd:enumeration value="93"/>
          <xsd:enumeration value="94"/>
          <xsd:enumeration value="95"/>
          <xsd:enumeration value="96"/>
          <xsd:enumeration value="97"/>
          <xsd:enumeration value="98"/>
          <xsd:enumeration value="99"/>
          <xsd:enumeration value="100"/>
          <xsd:enumeration value="101"/>
          <xsd:enumeration value="102"/>
          <xsd:enumeration value="103"/>
          <xsd:enumeration value="104"/>
          <xsd:enumeration value="105"/>
          <xsd:enumeration value="106"/>
          <xsd:enumeration value="107"/>
          <xsd:enumeration value="108"/>
          <xsd:enumeration value="109"/>
          <xsd:enumeration value="110"/>
          <xsd:enumeration value="111"/>
          <xsd:enumeration value="112"/>
          <xsd:enumeration value="113"/>
          <xsd:enumeration value="114"/>
          <xsd:enumeration value="115"/>
          <xsd:enumeration value="116"/>
          <xsd:enumeration value="117"/>
          <xsd:enumeration value="118"/>
          <xsd:enumeration value="119"/>
          <xsd:enumeration value="120"/>
          <xsd:enumeration value="121"/>
          <xsd:enumeration value="122"/>
          <xsd:enumeration value="123"/>
          <xsd:enumeration value="124"/>
          <xsd:enumeration value="125"/>
          <xsd:enumeration value="126"/>
          <xsd:enumeration value="127"/>
          <xsd:enumeration value="128"/>
          <xsd:enumeration value="129"/>
          <xsd:enumeration value="130"/>
          <xsd:enumeration value="131"/>
          <xsd:enumeration value="132"/>
          <xsd:enumeration value="133"/>
          <xsd:enumeration value="134"/>
          <xsd:enumeration value="135"/>
          <xsd:enumeration value="136"/>
          <xsd:enumeration value="137"/>
          <xsd:enumeration value="138"/>
          <xsd:enumeration value="139"/>
          <xsd:enumeration value="140"/>
          <xsd:enumeration value="141"/>
          <xsd:enumeration value="142"/>
          <xsd:enumeration value="143"/>
          <xsd:enumeration value="144"/>
          <xsd:enumeration value="145"/>
          <xsd:enumeration value="146"/>
          <xsd:enumeration value="147"/>
          <xsd:enumeration value="148"/>
          <xsd:enumeration value="149"/>
          <xsd:enumeration value="150"/>
          <xsd:enumeration value="151"/>
          <xsd:enumeration value="152"/>
          <xsd:enumeration value="153"/>
          <xsd:enumeration value="154"/>
          <xsd:enumeration value="155"/>
          <xsd:enumeration value="156"/>
          <xsd:enumeration value="157"/>
          <xsd:enumeration value="158"/>
          <xsd:enumeration value="159"/>
          <xsd:enumeration value="160"/>
          <xsd:enumeration value="161"/>
          <xsd:enumeration value="162"/>
          <xsd:enumeration value="163"/>
          <xsd:enumeration value="164"/>
          <xsd:enumeration value="165"/>
          <xsd:enumeration value="166"/>
          <xsd:enumeration value="167"/>
          <xsd:enumeration value="168"/>
          <xsd:enumeration value="169"/>
          <xsd:enumeration value="170"/>
          <xsd:enumeration value="171"/>
          <xsd:enumeration value="172"/>
          <xsd:enumeration value="173"/>
          <xsd:enumeration value="174"/>
          <xsd:enumeration value="175"/>
          <xsd:enumeration value="176"/>
          <xsd:enumeration value="177"/>
          <xsd:enumeration value="178"/>
          <xsd:enumeration value="179"/>
          <xsd:enumeration value="180"/>
          <xsd:enumeration value="181"/>
          <xsd:enumeration value="182"/>
          <xsd:enumeration value="183"/>
          <xsd:enumeration value="184"/>
          <xsd:enumeration value="185"/>
          <xsd:enumeration value="186"/>
          <xsd:enumeration value="187"/>
          <xsd:enumeration value="188"/>
          <xsd:enumeration value="189"/>
          <xsd:enumeration value="190"/>
          <xsd:enumeration value="191"/>
          <xsd:enumeration value="192"/>
          <xsd:enumeration value="193"/>
          <xsd:enumeration value="194"/>
          <xsd:enumeration value="195"/>
          <xsd:enumeration value="196"/>
          <xsd:enumeration value="197"/>
          <xsd:enumeration value="198"/>
          <xsd:enumeration value="199"/>
          <xsd:enumeration value="200"/>
          <xsd:enumeration value="201"/>
          <xsd:enumeration value="202"/>
          <xsd:enumeration value="203"/>
          <xsd:enumeration value="204"/>
          <xsd:enumeration value="205"/>
          <xsd:enumeration value="206"/>
          <xsd:enumeration value="207"/>
          <xsd:enumeration value="208"/>
          <xsd:enumeration value="209"/>
          <xsd:enumeration value="210"/>
          <xsd:enumeration value="211"/>
          <xsd:enumeration value="212"/>
          <xsd:enumeration value="213"/>
          <xsd:enumeration value="214"/>
          <xsd:enumeration value="215"/>
          <xsd:enumeration value="216"/>
          <xsd:enumeration value="217"/>
          <xsd:enumeration value="218"/>
          <xsd:enumeration value="219"/>
          <xsd:enumeration value="220"/>
          <xsd:enumeration value="221"/>
          <xsd:enumeration value="222"/>
          <xsd:enumeration value="223"/>
          <xsd:enumeration value="224"/>
          <xsd:enumeration value="225"/>
          <xsd:enumeration value="226"/>
          <xsd:enumeration value="227"/>
          <xsd:enumeration value="228"/>
          <xsd:enumeration value="229"/>
          <xsd:enumeration value="230"/>
          <xsd:enumeration value="231"/>
          <xsd:enumeration value="232"/>
          <xsd:enumeration value="233"/>
          <xsd:enumeration value="234"/>
          <xsd:enumeration value="235"/>
          <xsd:enumeration value="236"/>
          <xsd:enumeration value="237"/>
          <xsd:enumeration value="238"/>
          <xsd:enumeration value="239"/>
          <xsd:enumeration value="240"/>
          <xsd:enumeration value="241"/>
          <xsd:enumeration value="242"/>
          <xsd:enumeration value="243"/>
          <xsd:enumeration value="244"/>
          <xsd:enumeration value="245"/>
          <xsd:enumeration value="246"/>
          <xsd:enumeration value="247"/>
          <xsd:enumeration value="248"/>
          <xsd:enumeration value="249"/>
          <xsd:enumeration value="250"/>
          <xsd:enumeration value="251"/>
          <xsd:enumeration value="252"/>
          <xsd:enumeration value="253"/>
          <xsd:enumeration value="254"/>
          <xsd:enumeration value="255"/>
          <xsd:enumeration value="256"/>
          <xsd:enumeration value="257"/>
          <xsd:enumeration value="258"/>
          <xsd:enumeration value="259"/>
          <xsd:enumeration value="260"/>
          <xsd:enumeration value="261"/>
          <xsd:enumeration value="262"/>
          <xsd:enumeration value="263"/>
          <xsd:enumeration value="264"/>
          <xsd:enumeration value="265"/>
          <xsd:enumeration value="266"/>
          <xsd:enumeration value="267"/>
          <xsd:enumeration value="268"/>
          <xsd:enumeration value="269"/>
          <xsd:enumeration value="270"/>
          <xsd:enumeration value="271"/>
          <xsd:enumeration value="272"/>
          <xsd:enumeration value="273"/>
          <xsd:enumeration value="274"/>
          <xsd:enumeration value="275"/>
          <xsd:enumeration value="276"/>
          <xsd:enumeration value="277"/>
          <xsd:enumeration value="278"/>
          <xsd:enumeration value="279"/>
          <xsd:enumeration value="280"/>
          <xsd:enumeration value="281"/>
          <xsd:enumeration value="282"/>
          <xsd:enumeration value="283"/>
          <xsd:enumeration value="284"/>
          <xsd:enumeration value="285"/>
          <xsd:enumeration value="286"/>
          <xsd:enumeration value="287"/>
          <xsd:enumeration value="288"/>
          <xsd:enumeration value="289"/>
          <xsd:enumeration value="290"/>
          <xsd:enumeration value="291"/>
          <xsd:enumeration value="292"/>
          <xsd:enumeration value="293"/>
          <xsd:enumeration value="294"/>
          <xsd:enumeration value="295"/>
          <xsd:enumeration value="296"/>
          <xsd:enumeration value="297"/>
          <xsd:enumeration value="298"/>
          <xsd:enumeration value="299"/>
          <xsd:enumeration value="300"/>
        </xsd:restriction>
      </xsd:simpleType>
    </xsd:element>
    <xsd:element name="Doc_x0020_Type" ma:index="16" nillable="true" ma:displayName="Doc Category" ma:format="Dropdown" ma:internalName="Doc_x0020_Type" ma:readOnly="false">
      <xsd:simpleType>
        <xsd:restriction base="dms:Choice">
          <xsd:enumeration value="Meeting No"/>
          <xsd:enumeration value="Working Group"/>
          <xsd:enumeration value="Mod  ID"/>
          <xsd:enumeration value="Trackers"/>
          <xsd:enumeration value="SL Docs"/>
          <xsd:enumeration value="Internal Mods Meetings"/>
        </xsd:restriction>
      </xsd:simpleType>
    </xsd:element>
    <xsd:element name="WG_x0020_Link" ma:index="17" nillable="true" ma:displayName="WG Link" ma:format="Hyperlink" ma:internalName="WG_x0020_Link">
      <xsd:complexType>
        <xsd:complexContent>
          <xsd:extension base="dms:URL">
            <xsd:sequence>
              <xsd:element name="Url" type="dms:ValidUrl" minOccurs="0" nillable="true"/>
              <xsd:element name="Description" type="xsd:string" nillable="true"/>
            </xsd:sequence>
          </xsd:extension>
        </xsd:complexContent>
      </xsd:complexType>
    </xsd:element>
    <xsd:element name="Working_x0020_Group" ma:index="18" nillable="true" ma:displayName="Working Group" ma:default="Working Group 1" ma:format="Dropdown" ma:internalName="Working_x0020_Group">
      <xsd:simpleType>
        <xsd:restriction base="dms:Choice">
          <xsd:enumeration value="Working Group 1"/>
          <xsd:enumeration value="Working Group 2"/>
          <xsd:enumeration value="Working Group 3"/>
          <xsd:enumeration value="Working Group 4"/>
          <xsd:enumeration value="Working Group 5"/>
          <xsd:enumeration value="Working Group 6"/>
          <xsd:enumeration value="Working Group 7"/>
          <xsd:enumeration value="Working Group 8"/>
          <xsd:enumeration value="Working Group 9"/>
          <xsd:enumeration value="Working Group 1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b7cdb7554d4997ae876b11632fa575 xmlns="3cada6dc-2705-46ed-bab2-0b2cd6d935ca">
      <Terms xmlns="http://schemas.microsoft.com/office/infopath/2007/PartnerControls"/>
    </iab7cdb7554d4997ae876b11632fa575>
    <TaxCatchAll xmlns="3cada6dc-2705-46ed-bab2-0b2cd6d935ca"/>
    <Mod_x0020_Id xmlns="83dee237-e653-49f0-9104-674b0aa2bf9b">Mod_13_19</Mod_x0020_Id>
    <WG_x0020_Link xmlns="83dee237-e653-49f0-9104-674b0aa2bf9b">
      <Url xsi:nil="true"/>
      <Description xsi:nil="true"/>
    </WG_x0020_Link>
    <Working_x0020_Group xmlns="83dee237-e653-49f0-9104-674b0aa2bf9b">Working Group 1</Working_x0020_Group>
    <Market xmlns="83dee237-e653-49f0-9104-674b0aa2bf9b">Balancing Market</Market>
    <Doc_x0020_Type xmlns="83dee237-e653-49f0-9104-674b0aa2bf9b">Mod  ID</Doc_x0020_Type>
    <Document_x0020_Type xmlns="83dee237-e653-49f0-9104-674b0aa2bf9b">Presentations</Document_x0020_Type>
    <Meeting_x0020_No xmlns="83dee237-e653-49f0-9104-674b0aa2bf9b" xsi:nil="true"/>
  </documentManagement>
</p:properties>
</file>

<file path=customXml/itemProps1.xml><?xml version="1.0" encoding="utf-8"?>
<ds:datastoreItem xmlns:ds="http://schemas.openxmlformats.org/officeDocument/2006/customXml" ds:itemID="{402A3098-0450-4700-9FD0-46ACC7E09B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da6dc-2705-46ed-bab2-0b2cd6d935ca"/>
    <ds:schemaRef ds:uri="83dee237-e653-49f0-9104-674b0aa2bf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AE2C37-059D-4F00-920B-0B9995092D6A}">
  <ds:schemaRefs>
    <ds:schemaRef ds:uri="http://schemas.microsoft.com/sharepoint/v3/contenttype/forms"/>
  </ds:schemaRefs>
</ds:datastoreItem>
</file>

<file path=customXml/itemProps3.xml><?xml version="1.0" encoding="utf-8"?>
<ds:datastoreItem xmlns:ds="http://schemas.openxmlformats.org/officeDocument/2006/customXml" ds:itemID="{CAED7EBA-D55E-4D6E-98DA-B10F1D4B5141}">
  <ds:schemaRefs>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 ds:uri="http://schemas.microsoft.com/office/2006/documentManagement/types"/>
    <ds:schemaRef ds:uri="http://purl.org/dc/dcmitype/"/>
    <ds:schemaRef ds:uri="http://schemas.microsoft.com/office/2006/metadata/properties"/>
    <ds:schemaRef ds:uri="3cada6dc-2705-46ed-bab2-0b2cd6d935ca"/>
    <ds:schemaRef ds:uri="83dee237-e653-49f0-9104-674b0aa2bf9b"/>
  </ds:schemaRefs>
</ds:datastoreItem>
</file>

<file path=docProps/app.xml><?xml version="1.0" encoding="utf-8"?>
<Properties xmlns="http://schemas.openxmlformats.org/officeDocument/2006/extended-properties" xmlns:vt="http://schemas.openxmlformats.org/officeDocument/2006/docPropsVTypes">
  <Template>EIRGRID_SONI - 2015 Presentation Template (Proof 7.3 - Standard)</Template>
  <TotalTime>7760</TotalTime>
  <Words>205</Words>
  <Application>Microsoft Office PowerPoint</Application>
  <PresentationFormat>On-screen Show (4:3)</PresentationFormat>
  <Paragraphs>38</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1_EIRGRID - 2015 Presentation Template (Proof 3b Print Ready)</vt:lpstr>
      <vt:lpstr>PowerPoint Presentation</vt:lpstr>
      <vt:lpstr>Background to Proposal</vt:lpstr>
      <vt:lpstr>Proposal</vt:lpstr>
      <vt:lpstr>Implications of not implementing the proposal</vt:lpstr>
    </vt:vector>
  </TitlesOfParts>
  <Company>EirGrid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Pearce, Charmaine</dc:creator>
  <cp:lastModifiedBy>Linnane, Sandra</cp:lastModifiedBy>
  <cp:revision>236</cp:revision>
  <cp:lastPrinted>2018-11-14T17:17:06Z</cp:lastPrinted>
  <dcterms:created xsi:type="dcterms:W3CDTF">2017-10-11T15:43:21Z</dcterms:created>
  <dcterms:modified xsi:type="dcterms:W3CDTF">2021-02-25T16:27:42Z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0x0101007A86811831C6F943A75C3AB05CFC8DA5</vt:lpwstr>
  </property>
  <property fmtid="{D5CDD505-2E9C-101B-9397-08002B2CF9AE}" pid="3" name="File Category">
    <vt:lpwstr/>
  </property>
</Properties>
</file>