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handoutMasterIdLst>
    <p:handoutMasterId r:id="rId13"/>
  </p:handoutMasterIdLst>
  <p:sldIdLst>
    <p:sldId id="256" r:id="rId5"/>
    <p:sldId id="257" r:id="rId6"/>
    <p:sldId id="258" r:id="rId7"/>
    <p:sldId id="259" r:id="rId8"/>
    <p:sldId id="260" r:id="rId9"/>
    <p:sldId id="262" r:id="rId10"/>
    <p:sldId id="261" r:id="rId11"/>
  </p:sldIdLst>
  <p:sldSz cx="9144000" cy="6858000" type="screen4x3"/>
  <p:notesSz cx="6810375"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712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7636" y="0"/>
            <a:ext cx="2951163" cy="497126"/>
          </a:xfrm>
          <a:prstGeom prst="rect">
            <a:avLst/>
          </a:prstGeom>
        </p:spPr>
        <p:txBody>
          <a:bodyPr vert="horz" lIns="91440" tIns="45720" rIns="91440" bIns="45720" rtlCol="0"/>
          <a:lstStyle>
            <a:lvl1pPr algn="r">
              <a:defRPr sz="1200"/>
            </a:lvl1pPr>
          </a:lstStyle>
          <a:p>
            <a:fld id="{30915FF3-C255-4279-AD6D-04F7EADB2ED9}" type="datetimeFigureOut">
              <a:rPr lang="en-GB" smtClean="0"/>
              <a:pPr/>
              <a:t>25/10/2019</a:t>
            </a:fld>
            <a:endParaRPr lang="en-GB"/>
          </a:p>
        </p:txBody>
      </p:sp>
      <p:sp>
        <p:nvSpPr>
          <p:cNvPr id="4" name="Footer Placeholder 3"/>
          <p:cNvSpPr>
            <a:spLocks noGrp="1"/>
          </p:cNvSpPr>
          <p:nvPr>
            <p:ph type="ftr" sz="quarter" idx="2"/>
          </p:nvPr>
        </p:nvSpPr>
        <p:spPr>
          <a:xfrm>
            <a:off x="0" y="9443662"/>
            <a:ext cx="2951163" cy="497126"/>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7636" y="9443662"/>
            <a:ext cx="2951163" cy="497126"/>
          </a:xfrm>
          <a:prstGeom prst="rect">
            <a:avLst/>
          </a:prstGeom>
        </p:spPr>
        <p:txBody>
          <a:bodyPr vert="horz" lIns="91440" tIns="45720" rIns="91440" bIns="45720" rtlCol="0" anchor="b"/>
          <a:lstStyle>
            <a:lvl1pPr algn="r">
              <a:defRPr sz="1200"/>
            </a:lvl1pPr>
          </a:lstStyle>
          <a:p>
            <a:fld id="{742F7B8A-4474-4B10-82F9-7636B03751D6}" type="slidenum">
              <a:rPr lang="en-GB" smtClean="0"/>
              <a:pPr/>
              <a:t>‹#›</a:t>
            </a:fld>
            <a:endParaRPr lang="en-GB"/>
          </a:p>
        </p:txBody>
      </p:sp>
    </p:spTree>
    <p:extLst>
      <p:ext uri="{BB962C8B-B14F-4D97-AF65-F5344CB8AC3E}">
        <p14:creationId xmlns:p14="http://schemas.microsoft.com/office/powerpoint/2010/main" val="9405196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7126"/>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57636" y="0"/>
            <a:ext cx="2951163" cy="497126"/>
          </a:xfrm>
          <a:prstGeom prst="rect">
            <a:avLst/>
          </a:prstGeom>
        </p:spPr>
        <p:txBody>
          <a:bodyPr vert="horz" lIns="91440" tIns="45720" rIns="91440" bIns="45720" rtlCol="0"/>
          <a:lstStyle>
            <a:lvl1pPr algn="r">
              <a:defRPr sz="1200"/>
            </a:lvl1pPr>
          </a:lstStyle>
          <a:p>
            <a:fld id="{E91F4A29-030D-4B4F-B785-7ED1ED9ADCB5}" type="datetimeFigureOut">
              <a:rPr lang="en-IE" smtClean="0"/>
              <a:pPr/>
              <a:t>25/10/2019</a:t>
            </a:fld>
            <a:endParaRPr lang="en-IE"/>
          </a:p>
        </p:txBody>
      </p:sp>
      <p:sp>
        <p:nvSpPr>
          <p:cNvPr id="4" name="Slide Image Placeholder 3"/>
          <p:cNvSpPr>
            <a:spLocks noGrp="1" noRot="1" noChangeAspect="1"/>
          </p:cNvSpPr>
          <p:nvPr>
            <p:ph type="sldImg" idx="2"/>
          </p:nvPr>
        </p:nvSpPr>
        <p:spPr>
          <a:xfrm>
            <a:off x="920750" y="746125"/>
            <a:ext cx="4968875" cy="372745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1038" y="4722694"/>
            <a:ext cx="5448300" cy="447413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9443662"/>
            <a:ext cx="2951163" cy="497126"/>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57636" y="9443662"/>
            <a:ext cx="2951163" cy="497126"/>
          </a:xfrm>
          <a:prstGeom prst="rect">
            <a:avLst/>
          </a:prstGeom>
        </p:spPr>
        <p:txBody>
          <a:bodyPr vert="horz" lIns="91440" tIns="45720" rIns="91440" bIns="45720" rtlCol="0" anchor="b"/>
          <a:lstStyle>
            <a:lvl1pPr algn="r">
              <a:defRPr sz="1200"/>
            </a:lvl1pPr>
          </a:lstStyle>
          <a:p>
            <a:fld id="{AC9964B5-F27B-4079-9831-3A1C4054BA10}" type="slidenum">
              <a:rPr lang="en-IE" smtClean="0"/>
              <a:pPr/>
              <a:t>‹#›</a:t>
            </a:fld>
            <a:endParaRPr lang="en-IE"/>
          </a:p>
        </p:txBody>
      </p:sp>
    </p:spTree>
    <p:extLst>
      <p:ext uri="{BB962C8B-B14F-4D97-AF65-F5344CB8AC3E}">
        <p14:creationId xmlns:p14="http://schemas.microsoft.com/office/powerpoint/2010/main" val="21047320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10/25/2019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308304" y="188640"/>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17" name="TextBox 16"/>
          <p:cNvSpPr txBox="1"/>
          <p:nvPr/>
        </p:nvSpPr>
        <p:spPr>
          <a:xfrm>
            <a:off x="1600200" y="914400"/>
            <a:ext cx="5832648" cy="3600986"/>
          </a:xfrm>
          <a:prstGeom prst="rect">
            <a:avLst/>
          </a:prstGeom>
          <a:noFill/>
        </p:spPr>
        <p:txBody>
          <a:bodyPr wrap="square" rtlCol="0">
            <a:spAutoFit/>
          </a:bodyPr>
          <a:lstStyle/>
          <a:p>
            <a:pPr algn="ctr"/>
            <a:r>
              <a:rPr lang="en-GB" sz="3800" b="1" dirty="0" smtClean="0"/>
              <a:t>Mod_17_19 DSU State Aid Compliance Interim Approach</a:t>
            </a:r>
          </a:p>
          <a:p>
            <a:pPr algn="ctr"/>
            <a:endParaRPr lang="en-GB" sz="3800" b="1" dirty="0" smtClean="0"/>
          </a:p>
          <a:p>
            <a:pPr algn="ctr"/>
            <a:r>
              <a:rPr lang="en-GB" sz="3800" b="1" dirty="0" smtClean="0"/>
              <a:t>24</a:t>
            </a:r>
            <a:r>
              <a:rPr lang="en-GB" sz="3800" b="1" baseline="30000" dirty="0" smtClean="0"/>
              <a:t>th</a:t>
            </a:r>
            <a:r>
              <a:rPr lang="en-GB" sz="3800" b="1" dirty="0" smtClean="0"/>
              <a:t> October 2019</a:t>
            </a:r>
          </a:p>
          <a:p>
            <a:pPr algn="ctr"/>
            <a:endParaRPr lang="en-GB" sz="3800" b="1"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381000" y="1371600"/>
            <a:ext cx="8496944" cy="4801314"/>
          </a:xfrm>
          <a:prstGeom prst="rect">
            <a:avLst/>
          </a:prstGeom>
          <a:noFill/>
        </p:spPr>
        <p:txBody>
          <a:bodyPr wrap="square" rtlCol="0">
            <a:spAutoFit/>
          </a:bodyPr>
          <a:lstStyle/>
          <a:p>
            <a:pPr>
              <a:buFont typeface="Wingdings" pitchFamily="2" charset="2"/>
              <a:buChar char="Ø"/>
            </a:pPr>
            <a:r>
              <a:rPr lang="en-GB" dirty="0" smtClean="0"/>
              <a:t>The Demand Side Unit State Aid Compliance Decision Paper (SEM-19-029) requested the generation of a Modification Proposal to enable the Modifications Committee to implement the decision within the Code</a:t>
            </a:r>
          </a:p>
          <a:p>
            <a:pPr>
              <a:buFont typeface="Wingdings" pitchFamily="2" charset="2"/>
              <a:buChar char="Ø"/>
            </a:pPr>
            <a:endParaRPr lang="en-GB" dirty="0" smtClean="0"/>
          </a:p>
          <a:p>
            <a:pPr>
              <a:buFont typeface="Wingdings" pitchFamily="2" charset="2"/>
              <a:buChar char="Ø"/>
            </a:pPr>
            <a:r>
              <a:rPr lang="en-GB" dirty="0" smtClean="0"/>
              <a:t>The focus of this decision was that an exemption of DSUs from RO payback </a:t>
            </a:r>
            <a:r>
              <a:rPr lang="en-GB" dirty="0" err="1" smtClean="0"/>
              <a:t>oblications</a:t>
            </a:r>
            <a:r>
              <a:rPr lang="en-GB" dirty="0" smtClean="0"/>
              <a:t> allowed for DSUs to only have Difference Charges apply in relation to non deliver; however, this exemption ceases commencing October 2020</a:t>
            </a:r>
          </a:p>
          <a:p>
            <a:pPr>
              <a:buFont typeface="Wingdings" pitchFamily="2" charset="2"/>
              <a:buChar char="Ø"/>
            </a:pPr>
            <a:endParaRPr lang="en-GB" dirty="0" smtClean="0"/>
          </a:p>
          <a:p>
            <a:pPr>
              <a:buFont typeface="Wingdings" pitchFamily="2" charset="2"/>
              <a:buChar char="Ø"/>
            </a:pPr>
            <a:r>
              <a:rPr lang="en-GB" dirty="0" smtClean="0"/>
              <a:t>The decision provides for an interim solution which in which energy payments are to be made to DSUs only where there is an RO event in order to provide the necessary revenue for them to pay Difference Charges on the same basis as other Unit types</a:t>
            </a:r>
          </a:p>
          <a:p>
            <a:pPr>
              <a:buFont typeface="Wingdings" pitchFamily="2" charset="2"/>
              <a:buChar char="Ø"/>
            </a:pPr>
            <a:endParaRPr lang="en-GB" dirty="0" smtClean="0"/>
          </a:p>
          <a:p>
            <a:pPr>
              <a:buFont typeface="Wingdings" pitchFamily="2" charset="2"/>
              <a:buChar char="Ø"/>
            </a:pPr>
            <a:r>
              <a:rPr lang="en-GB" dirty="0" smtClean="0"/>
              <a:t>The decision also provides for Non Performance Difference Charges for DSUs to be aligned to the same mechanism as for other Unit types and for a recovery mechanism to apply to cover the additional energy payments where there is an RO event</a:t>
            </a:r>
          </a:p>
          <a:p>
            <a:pPr>
              <a:buFont typeface="Wingdings" pitchFamily="2" charset="2"/>
              <a:buChar char="Ø"/>
            </a:pPr>
            <a:endParaRPr lang="en-GB" dirty="0" smtClean="0"/>
          </a:p>
          <a:p>
            <a:pPr>
              <a:buFont typeface="Wingdings" pitchFamily="2" charset="2"/>
              <a:buChar char="Ø"/>
            </a:pPr>
            <a:endParaRPr lang="en-GB" dirty="0" smtClean="0"/>
          </a:p>
        </p:txBody>
      </p:sp>
      <p:sp>
        <p:nvSpPr>
          <p:cNvPr id="8" name="TextBox 7"/>
          <p:cNvSpPr txBox="1"/>
          <p:nvPr/>
        </p:nvSpPr>
        <p:spPr>
          <a:xfrm>
            <a:off x="1619672" y="620688"/>
            <a:ext cx="5832648" cy="461665"/>
          </a:xfrm>
          <a:prstGeom prst="rect">
            <a:avLst/>
          </a:prstGeom>
          <a:noFill/>
        </p:spPr>
        <p:txBody>
          <a:bodyPr wrap="square" rtlCol="0">
            <a:spAutoFit/>
          </a:bodyPr>
          <a:lstStyle/>
          <a:p>
            <a:pPr algn="ctr"/>
            <a:r>
              <a:rPr lang="en-GB" sz="2400" b="1" u="sng" dirty="0" smtClean="0"/>
              <a:t>Summary Information - Decision</a:t>
            </a:r>
            <a:endParaRPr lang="en-IE" sz="2400" b="1" u="sng"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381000" y="914400"/>
            <a:ext cx="8496944" cy="5663089"/>
          </a:xfrm>
          <a:prstGeom prst="rect">
            <a:avLst/>
          </a:prstGeom>
          <a:noFill/>
        </p:spPr>
        <p:txBody>
          <a:bodyPr wrap="square" rtlCol="0">
            <a:spAutoFit/>
          </a:bodyPr>
          <a:lstStyle/>
          <a:p>
            <a:pPr>
              <a:buFont typeface="Wingdings" pitchFamily="2" charset="2"/>
              <a:buChar char="Ø"/>
            </a:pPr>
            <a:r>
              <a:rPr lang="en-GB" dirty="0" smtClean="0"/>
              <a:t>At a high level, the decision requests the Modifications Committee to determine an Interim solution  to achieve the intended outcomes which:</a:t>
            </a:r>
          </a:p>
          <a:p>
            <a:pPr>
              <a:buFont typeface="Wingdings" pitchFamily="2" charset="2"/>
              <a:buChar char="Ø"/>
            </a:pPr>
            <a:endParaRPr lang="en-GB" dirty="0" smtClean="0"/>
          </a:p>
          <a:p>
            <a:pPr marL="712788" indent="-169863" defTabSz="712788">
              <a:buFont typeface="Wingdings" pitchFamily="2" charset="2"/>
              <a:buChar char="Ø"/>
            </a:pPr>
            <a:r>
              <a:rPr lang="en-GB" sz="1600" dirty="0" smtClean="0"/>
              <a:t>provides for energy payments in the balancing arrangements to be made to DSUs only where there is an RO event in a market where demand reduction is traded or delivered (including where such trade is in the Ex Ante markets)</a:t>
            </a:r>
          </a:p>
          <a:p>
            <a:pPr marL="712788" indent="-169863" defTabSz="712788">
              <a:buFont typeface="Wingdings" pitchFamily="2" charset="2"/>
              <a:buChar char="Ø"/>
            </a:pPr>
            <a:endParaRPr lang="en-GB" sz="1600" dirty="0" smtClean="0"/>
          </a:p>
          <a:p>
            <a:pPr marL="712788" indent="-169863" defTabSz="712788">
              <a:buFont typeface="Wingdings" pitchFamily="2" charset="2"/>
              <a:buChar char="Ø"/>
            </a:pPr>
            <a:r>
              <a:rPr lang="en-GB" sz="1600" dirty="0" smtClean="0"/>
              <a:t>provides for Difference Charges to apply where there is an RO event and a demand reduction has been traded/delivered or there is a non delivery and there is an RO event in the Imbalance Price</a:t>
            </a:r>
          </a:p>
          <a:p>
            <a:pPr marL="712788" indent="-169863" defTabSz="712788">
              <a:buFont typeface="Wingdings" pitchFamily="2" charset="2"/>
              <a:buChar char="Ø"/>
            </a:pPr>
            <a:endParaRPr lang="en-GB" sz="1600" dirty="0" smtClean="0"/>
          </a:p>
          <a:p>
            <a:pPr marL="712788" indent="-169863" defTabSz="712788">
              <a:buFont typeface="Wingdings" pitchFamily="2" charset="2"/>
              <a:buChar char="Ø"/>
            </a:pPr>
            <a:r>
              <a:rPr lang="en-GB" sz="1600" dirty="0" smtClean="0"/>
              <a:t>socialises the cost of the new energy payments via a mechanism which is robust to the lumpy nature of DSU energy payments and ensures that all DSU energy payments are made</a:t>
            </a:r>
          </a:p>
          <a:p>
            <a:pPr marL="712788" indent="-169863" defTabSz="712788">
              <a:buFont typeface="Wingdings" pitchFamily="2" charset="2"/>
              <a:buChar char="Ø"/>
            </a:pPr>
            <a:endParaRPr lang="en-GB" sz="1600" dirty="0" smtClean="0"/>
          </a:p>
          <a:p>
            <a:pPr marL="712788" indent="-169863" defTabSz="712788">
              <a:buFont typeface="Wingdings" pitchFamily="2" charset="2"/>
              <a:buChar char="Ø"/>
            </a:pPr>
            <a:r>
              <a:rPr lang="en-GB" sz="1600" dirty="0" smtClean="0"/>
              <a:t>allocates the costs of recovery for the new energy payments between suppliers in line with the equity assessment criteria applied in the design of the I-SEM, i.e. “that the market design should allocate the costs and benefits associated with the production, transportation and consumption of electricity in a fair and reasonable manner”</a:t>
            </a:r>
          </a:p>
          <a:p>
            <a:pPr marL="712788" indent="-169863" defTabSz="712788">
              <a:buFont typeface="Wingdings" pitchFamily="2" charset="2"/>
              <a:buChar char="Ø"/>
            </a:pPr>
            <a:endParaRPr lang="en-GB" sz="1600" dirty="0" smtClean="0"/>
          </a:p>
          <a:p>
            <a:pPr marL="712788" indent="-169863" defTabSz="712788">
              <a:buFont typeface="Wingdings" pitchFamily="2" charset="2"/>
              <a:buChar char="Ø"/>
            </a:pPr>
            <a:r>
              <a:rPr lang="en-GB" sz="1600" dirty="0" smtClean="0"/>
              <a:t>can be implemented by 1</a:t>
            </a:r>
            <a:r>
              <a:rPr lang="en-GB" sz="1600" baseline="30000" dirty="0" smtClean="0"/>
              <a:t>st</a:t>
            </a:r>
            <a:r>
              <a:rPr lang="en-GB" sz="1600" dirty="0" smtClean="0"/>
              <a:t> October 2020</a:t>
            </a:r>
          </a:p>
          <a:p>
            <a:pPr lvl="1">
              <a:buFont typeface="Wingdings" pitchFamily="2" charset="2"/>
              <a:buChar char="Ø"/>
            </a:pPr>
            <a:endParaRPr lang="en-GB" dirty="0" smtClean="0"/>
          </a:p>
          <a:p>
            <a:pPr>
              <a:buFont typeface="Wingdings" pitchFamily="2" charset="2"/>
              <a:buChar char="Ø"/>
            </a:pPr>
            <a:endParaRPr lang="en-GB" dirty="0" smtClean="0"/>
          </a:p>
        </p:txBody>
      </p:sp>
      <p:sp>
        <p:nvSpPr>
          <p:cNvPr id="8" name="TextBox 7"/>
          <p:cNvSpPr txBox="1"/>
          <p:nvPr/>
        </p:nvSpPr>
        <p:spPr>
          <a:xfrm>
            <a:off x="1600200" y="381000"/>
            <a:ext cx="5832648" cy="461665"/>
          </a:xfrm>
          <a:prstGeom prst="rect">
            <a:avLst/>
          </a:prstGeom>
          <a:noFill/>
        </p:spPr>
        <p:txBody>
          <a:bodyPr wrap="square" rtlCol="0">
            <a:spAutoFit/>
          </a:bodyPr>
          <a:lstStyle/>
          <a:p>
            <a:pPr algn="ctr"/>
            <a:r>
              <a:rPr lang="en-GB" sz="2400" b="1" u="sng" dirty="0" smtClean="0"/>
              <a:t>Summary Information - Principles</a:t>
            </a:r>
            <a:endParaRPr lang="en-IE" sz="2400" b="1" u="sng"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457200" y="457200"/>
            <a:ext cx="8496944" cy="5909310"/>
          </a:xfrm>
          <a:prstGeom prst="rect">
            <a:avLst/>
          </a:prstGeom>
          <a:noFill/>
        </p:spPr>
        <p:txBody>
          <a:bodyPr wrap="square" rtlCol="0">
            <a:spAutoFit/>
          </a:bodyPr>
          <a:lstStyle/>
          <a:p>
            <a:pPr>
              <a:buFont typeface="Wingdings" pitchFamily="2" charset="2"/>
              <a:buChar char="Ø"/>
            </a:pPr>
            <a:r>
              <a:rPr lang="en-GB" dirty="0" smtClean="0"/>
              <a:t>In order to implement this decision within the Code it will be necessary to:</a:t>
            </a:r>
          </a:p>
          <a:p>
            <a:pPr>
              <a:buFont typeface="Wingdings" pitchFamily="2" charset="2"/>
              <a:buChar char="Ø"/>
            </a:pPr>
            <a:endParaRPr lang="en-GB" dirty="0" smtClean="0"/>
          </a:p>
          <a:p>
            <a:pPr marL="265113" indent="-84138">
              <a:buFont typeface="Wingdings" pitchFamily="2" charset="2"/>
              <a:buChar char="Ø"/>
            </a:pPr>
            <a:r>
              <a:rPr lang="en-GB" dirty="0" smtClean="0"/>
              <a:t>Ensure that where Difference Charges are not triggered energy payments are still netted out by retaining the Trading Site Supplier Unit and setting its energy volume to cancel with the DSU energy volume</a:t>
            </a:r>
          </a:p>
          <a:p>
            <a:pPr marL="265113" indent="-84138">
              <a:buFont typeface="Wingdings" pitchFamily="2" charset="2"/>
              <a:buChar char="Ø"/>
            </a:pPr>
            <a:endParaRPr lang="en-GB" dirty="0" smtClean="0"/>
          </a:p>
          <a:p>
            <a:pPr marL="265113" indent="-84138">
              <a:buFont typeface="Wingdings" pitchFamily="2" charset="2"/>
              <a:buChar char="Ø"/>
            </a:pPr>
            <a:r>
              <a:rPr lang="en-GB" dirty="0" smtClean="0"/>
              <a:t>Introduce a mechanism to ensure that the necessary energy payments are made where Difference Charges are triggered across the market timeframes</a:t>
            </a:r>
          </a:p>
          <a:p>
            <a:pPr marL="265113" indent="-84138">
              <a:buFont typeface="Wingdings" pitchFamily="2" charset="2"/>
              <a:buChar char="Ø"/>
            </a:pPr>
            <a:endParaRPr lang="en-GB" dirty="0" smtClean="0"/>
          </a:p>
          <a:p>
            <a:pPr marL="265113" indent="-84138">
              <a:buFont typeface="Wingdings" pitchFamily="2" charset="2"/>
              <a:buChar char="Ø"/>
            </a:pPr>
            <a:r>
              <a:rPr lang="en-GB" dirty="0" smtClean="0"/>
              <a:t>Apply Difference Charges in the same way as for other units by lifting </a:t>
            </a:r>
            <a:r>
              <a:rPr lang="en-GB" dirty="0" err="1" smtClean="0"/>
              <a:t>dis</a:t>
            </a:r>
            <a:r>
              <a:rPr lang="en-GB" dirty="0" smtClean="0"/>
              <a:t>-applications for DSUs for Day Ahead, Within-day  Quantities/Charges and System Service Difference Quantities</a:t>
            </a:r>
          </a:p>
          <a:p>
            <a:pPr marL="265113" indent="-84138">
              <a:buFont typeface="Wingdings" pitchFamily="2" charset="2"/>
              <a:buChar char="Ø"/>
            </a:pPr>
            <a:endParaRPr lang="en-GB" dirty="0" smtClean="0"/>
          </a:p>
          <a:p>
            <a:pPr marL="265113" indent="-84138">
              <a:buFont typeface="Wingdings" pitchFamily="2" charset="2"/>
              <a:buChar char="Ø"/>
            </a:pPr>
            <a:r>
              <a:rPr lang="en-GB" dirty="0" smtClean="0"/>
              <a:t>Introducing the standard approach for DSUs for Non Performance Difference Charges and discontinuing the current exceptional treatment</a:t>
            </a:r>
          </a:p>
          <a:p>
            <a:pPr marL="265113" indent="-84138">
              <a:buFont typeface="Wingdings" pitchFamily="2" charset="2"/>
              <a:buChar char="Ø"/>
            </a:pPr>
            <a:endParaRPr lang="en-GB" dirty="0" smtClean="0"/>
          </a:p>
          <a:p>
            <a:pPr marL="265113" indent="-84138">
              <a:buFont typeface="Wingdings" pitchFamily="2" charset="2"/>
              <a:buChar char="Ø"/>
            </a:pPr>
            <a:r>
              <a:rPr lang="en-GB" dirty="0" smtClean="0"/>
              <a:t>Implement a recovery mechanism to recover the new DSU energy payments </a:t>
            </a:r>
          </a:p>
          <a:p>
            <a:pPr marL="265113" indent="-84138">
              <a:buFont typeface="Wingdings" pitchFamily="2" charset="2"/>
              <a:buChar char="Ø"/>
            </a:pPr>
            <a:endParaRPr lang="en-GB" dirty="0" smtClean="0"/>
          </a:p>
          <a:p>
            <a:pPr marL="265113" indent="-84138">
              <a:buFont typeface="Wingdings" pitchFamily="2" charset="2"/>
              <a:buChar char="Ø"/>
            </a:pPr>
            <a:r>
              <a:rPr lang="en-GB" dirty="0" smtClean="0"/>
              <a:t>Make any necessary supplementary changes to other calculations which utilise Trading Site Supplier Unit volumes which are amended</a:t>
            </a:r>
          </a:p>
          <a:p>
            <a:pPr>
              <a:buFont typeface="Wingdings" pitchFamily="2" charset="2"/>
              <a:buChar char="Ø"/>
            </a:pPr>
            <a:endParaRPr lang="en-GB" dirty="0" smtClean="0"/>
          </a:p>
        </p:txBody>
      </p:sp>
      <p:sp>
        <p:nvSpPr>
          <p:cNvPr id="8" name="TextBox 7"/>
          <p:cNvSpPr txBox="1"/>
          <p:nvPr/>
        </p:nvSpPr>
        <p:spPr>
          <a:xfrm>
            <a:off x="1447800" y="0"/>
            <a:ext cx="5832648" cy="461665"/>
          </a:xfrm>
          <a:prstGeom prst="rect">
            <a:avLst/>
          </a:prstGeom>
          <a:noFill/>
        </p:spPr>
        <p:txBody>
          <a:bodyPr wrap="square" rtlCol="0">
            <a:spAutoFit/>
          </a:bodyPr>
          <a:lstStyle/>
          <a:p>
            <a:pPr algn="ctr"/>
            <a:r>
              <a:rPr lang="en-GB" sz="2400" b="1" u="sng" dirty="0" smtClean="0"/>
              <a:t>Summary Information - Implementation</a:t>
            </a:r>
            <a:endParaRPr lang="en-IE" sz="2400" b="1" u="sng"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457200" y="1066800"/>
            <a:ext cx="8496944" cy="4247317"/>
          </a:xfrm>
          <a:prstGeom prst="rect">
            <a:avLst/>
          </a:prstGeom>
          <a:noFill/>
        </p:spPr>
        <p:txBody>
          <a:bodyPr wrap="square" rtlCol="0">
            <a:spAutoFit/>
          </a:bodyPr>
          <a:lstStyle/>
          <a:p>
            <a:pPr>
              <a:buFont typeface="Wingdings" pitchFamily="2" charset="2"/>
              <a:buChar char="Ø"/>
            </a:pPr>
            <a:r>
              <a:rPr lang="en-GB" dirty="0" smtClean="0"/>
              <a:t>Whilst introducing Difference Charges is a single approach, there are alternatives to consider in relation to how to make and recover energy payments</a:t>
            </a:r>
          </a:p>
          <a:p>
            <a:pPr>
              <a:buFont typeface="Wingdings" pitchFamily="2" charset="2"/>
              <a:buChar char="Ø"/>
            </a:pPr>
            <a:endParaRPr lang="en-GB" dirty="0" smtClean="0"/>
          </a:p>
          <a:p>
            <a:pPr>
              <a:buFont typeface="Wingdings" pitchFamily="2" charset="2"/>
              <a:buChar char="Ø"/>
            </a:pPr>
            <a:r>
              <a:rPr lang="en-GB" dirty="0" smtClean="0"/>
              <a:t>Depending on the approach to making energy payments it may be necessary to make changes to the calculation of those charge items which use TSSU in their determination (CVMO, CCC, CIMP, CDIFFP, CSOCDIFFP) </a:t>
            </a:r>
          </a:p>
          <a:p>
            <a:pPr>
              <a:buFont typeface="Wingdings" pitchFamily="2" charset="2"/>
              <a:buChar char="Ø"/>
            </a:pPr>
            <a:endParaRPr lang="en-GB" dirty="0" smtClean="0"/>
          </a:p>
          <a:p>
            <a:pPr>
              <a:buFont typeface="Wingdings" pitchFamily="2" charset="2"/>
              <a:buChar char="Ø"/>
            </a:pPr>
            <a:r>
              <a:rPr lang="en-GB" dirty="0" smtClean="0"/>
              <a:t>Options to consider for making energy payments:</a:t>
            </a:r>
          </a:p>
          <a:p>
            <a:pPr>
              <a:buFont typeface="Wingdings" pitchFamily="2" charset="2"/>
              <a:buChar char="Ø"/>
            </a:pPr>
            <a:endParaRPr lang="en-GB" dirty="0" smtClean="0"/>
          </a:p>
          <a:p>
            <a:pPr lvl="1">
              <a:buFont typeface="Wingdings" pitchFamily="2" charset="2"/>
              <a:buChar char="Ø"/>
            </a:pPr>
            <a:r>
              <a:rPr lang="en-GB" dirty="0" smtClean="0"/>
              <a:t>Set QM for the TSSU passively to submitted Metered Quantity and adjust for trading approach via a relatively complex DSU Energy Payment Adjustment or Charge (CEADSU)</a:t>
            </a:r>
          </a:p>
          <a:p>
            <a:pPr lvl="1">
              <a:buFont typeface="Wingdings" pitchFamily="2" charset="2"/>
              <a:buChar char="Ø"/>
            </a:pPr>
            <a:endParaRPr lang="en-GB" dirty="0" smtClean="0"/>
          </a:p>
          <a:p>
            <a:pPr lvl="1">
              <a:buFont typeface="Wingdings" pitchFamily="2" charset="2"/>
              <a:buChar char="Ø"/>
            </a:pPr>
            <a:r>
              <a:rPr lang="en-GB" dirty="0" smtClean="0"/>
              <a:t>Set QM for the TSSU dynamically depending on trading approach and use a relatively simple CEADSU to adjust for trading approach</a:t>
            </a:r>
          </a:p>
        </p:txBody>
      </p:sp>
      <p:sp>
        <p:nvSpPr>
          <p:cNvPr id="8" name="TextBox 7"/>
          <p:cNvSpPr txBox="1"/>
          <p:nvPr/>
        </p:nvSpPr>
        <p:spPr>
          <a:xfrm>
            <a:off x="1524000" y="228600"/>
            <a:ext cx="5832648" cy="830997"/>
          </a:xfrm>
          <a:prstGeom prst="rect">
            <a:avLst/>
          </a:prstGeom>
          <a:noFill/>
        </p:spPr>
        <p:txBody>
          <a:bodyPr wrap="square" rtlCol="0">
            <a:spAutoFit/>
          </a:bodyPr>
          <a:lstStyle/>
          <a:p>
            <a:pPr algn="ctr"/>
            <a:r>
              <a:rPr lang="en-GB" sz="2400" b="1" u="sng" dirty="0" smtClean="0"/>
              <a:t>Summary Information – Options and Considerations</a:t>
            </a:r>
            <a:endParaRPr lang="en-IE" sz="2400" b="1" u="sng"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304800" y="762000"/>
            <a:ext cx="8496944" cy="5940088"/>
          </a:xfrm>
          <a:prstGeom prst="rect">
            <a:avLst/>
          </a:prstGeom>
          <a:noFill/>
        </p:spPr>
        <p:txBody>
          <a:bodyPr wrap="square" rtlCol="0">
            <a:spAutoFit/>
          </a:bodyPr>
          <a:lstStyle/>
          <a:p>
            <a:pPr>
              <a:buFont typeface="Wingdings" pitchFamily="2" charset="2"/>
              <a:buChar char="Ø"/>
            </a:pPr>
            <a:r>
              <a:rPr lang="en-GB" dirty="0" smtClean="0"/>
              <a:t>Some potential factors to consider for energy charging:</a:t>
            </a:r>
          </a:p>
          <a:p>
            <a:pPr>
              <a:buFont typeface="Wingdings" pitchFamily="2" charset="2"/>
              <a:buChar char="Ø"/>
            </a:pPr>
            <a:endParaRPr lang="en-GB" dirty="0" smtClean="0"/>
          </a:p>
          <a:p>
            <a:pPr lvl="1">
              <a:buFont typeface="Wingdings" pitchFamily="2" charset="2"/>
              <a:buChar char="Ø"/>
            </a:pPr>
            <a:r>
              <a:rPr lang="en-GB" dirty="0" smtClean="0"/>
              <a:t>Which approach is easiest to further refine for an enduring solution?</a:t>
            </a:r>
          </a:p>
          <a:p>
            <a:pPr lvl="2">
              <a:buFont typeface="Wingdings" pitchFamily="2" charset="2"/>
              <a:buChar char="Ø"/>
            </a:pPr>
            <a:r>
              <a:rPr lang="en-GB" sz="1600" dirty="0" smtClean="0"/>
              <a:t>Could one TSSU/CEADSU change set more readily  be amended for the enduring solution</a:t>
            </a:r>
          </a:p>
          <a:p>
            <a:pPr lvl="1">
              <a:buFont typeface="Wingdings" pitchFamily="2" charset="2"/>
              <a:buChar char="Ø"/>
            </a:pPr>
            <a:endParaRPr lang="en-GB" dirty="0" smtClean="0"/>
          </a:p>
          <a:p>
            <a:pPr lvl="1">
              <a:buFont typeface="Wingdings" pitchFamily="2" charset="2"/>
              <a:buChar char="Ø"/>
            </a:pPr>
            <a:r>
              <a:rPr lang="en-GB" dirty="0" smtClean="0"/>
              <a:t>Which approach is the most robust to the various scenarios in terms of appropriate outcomes?</a:t>
            </a:r>
          </a:p>
          <a:p>
            <a:pPr lvl="2">
              <a:buFont typeface="Wingdings" pitchFamily="2" charset="2"/>
              <a:buChar char="Ø"/>
            </a:pPr>
            <a:r>
              <a:rPr lang="en-GB" sz="1600" dirty="0" smtClean="0"/>
              <a:t>Indication is that one scenario catered for by option 2 is not catered for by option 1 but otherwise they are apparently equivalent – scenario testing is incomplete</a:t>
            </a:r>
          </a:p>
          <a:p>
            <a:pPr lvl="1"/>
            <a:endParaRPr lang="en-GB" dirty="0" smtClean="0"/>
          </a:p>
          <a:p>
            <a:pPr lvl="1">
              <a:buFont typeface="Wingdings" pitchFamily="2" charset="2"/>
              <a:buChar char="Ø"/>
            </a:pPr>
            <a:r>
              <a:rPr lang="en-GB" dirty="0" smtClean="0"/>
              <a:t>Which approach is the most elegant?</a:t>
            </a:r>
          </a:p>
          <a:p>
            <a:pPr lvl="2">
              <a:buFont typeface="Wingdings" pitchFamily="2" charset="2"/>
              <a:buChar char="Ø"/>
            </a:pPr>
            <a:r>
              <a:rPr lang="en-GB" sz="1600" dirty="0" smtClean="0"/>
              <a:t>Least meddlesome in terms of Code/System change</a:t>
            </a:r>
          </a:p>
          <a:p>
            <a:pPr lvl="1">
              <a:buFont typeface="Wingdings" pitchFamily="2" charset="2"/>
              <a:buChar char="Ø"/>
            </a:pPr>
            <a:endParaRPr lang="en-GB" dirty="0" smtClean="0"/>
          </a:p>
          <a:p>
            <a:pPr lvl="1">
              <a:buFont typeface="Wingdings" pitchFamily="2" charset="2"/>
              <a:buChar char="Ø"/>
            </a:pPr>
            <a:r>
              <a:rPr lang="en-GB" dirty="0" smtClean="0"/>
              <a:t>Which approach is the easiest to implement?</a:t>
            </a:r>
          </a:p>
          <a:p>
            <a:pPr lvl="2">
              <a:buFont typeface="Wingdings" pitchFamily="2" charset="2"/>
              <a:buChar char="Ø"/>
            </a:pPr>
            <a:r>
              <a:rPr lang="en-GB" sz="1600" dirty="0" smtClean="0"/>
              <a:t>Early indications from a system point of view are that they are comparable</a:t>
            </a:r>
          </a:p>
          <a:p>
            <a:pPr lvl="1">
              <a:buFont typeface="Wingdings" pitchFamily="2" charset="2"/>
              <a:buChar char="Ø"/>
            </a:pPr>
            <a:endParaRPr lang="en-GB" dirty="0" smtClean="0"/>
          </a:p>
          <a:p>
            <a:pPr lvl="1">
              <a:buFont typeface="Wingdings" pitchFamily="2" charset="2"/>
              <a:buChar char="Ø"/>
            </a:pPr>
            <a:r>
              <a:rPr lang="en-GB" dirty="0" smtClean="0"/>
              <a:t>Which approach best meets the requirements from the SEMC decision?</a:t>
            </a:r>
          </a:p>
          <a:p>
            <a:pPr lvl="2">
              <a:buFont typeface="Wingdings" pitchFamily="2" charset="2"/>
              <a:buChar char="Ø"/>
            </a:pPr>
            <a:r>
              <a:rPr lang="en-GB" sz="1600" dirty="0" smtClean="0"/>
              <a:t>All energy payments being made and only appropriate energy payments being made i.e. no over/under recovery</a:t>
            </a:r>
          </a:p>
          <a:p>
            <a:pPr lvl="1">
              <a:buFont typeface="Wingdings" pitchFamily="2" charset="2"/>
              <a:buChar char="Ø"/>
            </a:pPr>
            <a:endParaRPr lang="en-GB" dirty="0" smtClean="0"/>
          </a:p>
          <a:p>
            <a:pPr lvl="1">
              <a:buFont typeface="Wingdings" pitchFamily="2" charset="2"/>
              <a:buChar char="Ø"/>
            </a:pPr>
            <a:endParaRPr lang="en-GB" dirty="0" smtClean="0"/>
          </a:p>
        </p:txBody>
      </p:sp>
      <p:sp>
        <p:nvSpPr>
          <p:cNvPr id="8" name="TextBox 7"/>
          <p:cNvSpPr txBox="1"/>
          <p:nvPr/>
        </p:nvSpPr>
        <p:spPr>
          <a:xfrm>
            <a:off x="1524000" y="0"/>
            <a:ext cx="5832648" cy="830997"/>
          </a:xfrm>
          <a:prstGeom prst="rect">
            <a:avLst/>
          </a:prstGeom>
          <a:noFill/>
        </p:spPr>
        <p:txBody>
          <a:bodyPr wrap="square" rtlCol="0">
            <a:spAutoFit/>
          </a:bodyPr>
          <a:lstStyle/>
          <a:p>
            <a:pPr algn="ctr"/>
            <a:r>
              <a:rPr lang="en-GB" sz="2400" b="1" u="sng" dirty="0" smtClean="0"/>
              <a:t>Summary Information – Options and Considerations</a:t>
            </a:r>
            <a:endParaRPr lang="en-IE" sz="2400" b="1" u="sng"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457200" y="838200"/>
            <a:ext cx="8496944" cy="7294305"/>
          </a:xfrm>
          <a:prstGeom prst="rect">
            <a:avLst/>
          </a:prstGeom>
          <a:noFill/>
        </p:spPr>
        <p:txBody>
          <a:bodyPr wrap="square" rtlCol="0">
            <a:spAutoFit/>
          </a:bodyPr>
          <a:lstStyle/>
          <a:p>
            <a:pPr>
              <a:buFont typeface="Wingdings" pitchFamily="2" charset="2"/>
              <a:buChar char="Ø"/>
            </a:pPr>
            <a:r>
              <a:rPr lang="en-GB" dirty="0" smtClean="0"/>
              <a:t>Options to Consider for Recovery Charging</a:t>
            </a:r>
          </a:p>
          <a:p>
            <a:pPr>
              <a:buFont typeface="Wingdings" pitchFamily="2" charset="2"/>
              <a:buChar char="Ø"/>
            </a:pPr>
            <a:endParaRPr lang="en-GB" dirty="0" smtClean="0"/>
          </a:p>
          <a:p>
            <a:pPr lvl="1">
              <a:buFont typeface="Wingdings" pitchFamily="2" charset="2"/>
              <a:buChar char="Ø"/>
            </a:pPr>
            <a:r>
              <a:rPr lang="en-GB" sz="1600" dirty="0" smtClean="0"/>
              <a:t>Socialise recovery via the Residual Error Volume Charge</a:t>
            </a:r>
          </a:p>
          <a:p>
            <a:pPr lvl="1"/>
            <a:endParaRPr lang="en-GB" sz="1600" dirty="0" smtClean="0"/>
          </a:p>
          <a:p>
            <a:pPr lvl="1"/>
            <a:endParaRPr lang="en-GB" sz="1600" dirty="0" smtClean="0"/>
          </a:p>
          <a:p>
            <a:pPr lvl="1">
              <a:buFont typeface="Wingdings" pitchFamily="2" charset="2"/>
              <a:buChar char="Ø"/>
            </a:pPr>
            <a:r>
              <a:rPr lang="en-GB" sz="1600" dirty="0" smtClean="0"/>
              <a:t>Socialise recovery via the capacity Socialisation Fund</a:t>
            </a:r>
          </a:p>
          <a:p>
            <a:pPr lvl="1">
              <a:buFont typeface="Wingdings" pitchFamily="2" charset="2"/>
              <a:buChar char="Ø"/>
            </a:pPr>
            <a:endParaRPr lang="en-GB" sz="1600" dirty="0" smtClean="0"/>
          </a:p>
          <a:p>
            <a:pPr lvl="1">
              <a:buFont typeface="Wingdings" pitchFamily="2" charset="2"/>
              <a:buChar char="Ø"/>
            </a:pPr>
            <a:endParaRPr lang="en-GB" sz="1600" dirty="0" smtClean="0"/>
          </a:p>
          <a:p>
            <a:pPr lvl="1">
              <a:buFont typeface="Wingdings" pitchFamily="2" charset="2"/>
              <a:buChar char="Ø"/>
            </a:pPr>
            <a:r>
              <a:rPr lang="en-GB" sz="1600" dirty="0" smtClean="0"/>
              <a:t>Socialise recovery via the Imperfections Charge</a:t>
            </a:r>
          </a:p>
          <a:p>
            <a:pPr lvl="1">
              <a:buFont typeface="Wingdings" pitchFamily="2" charset="2"/>
              <a:buChar char="Ø"/>
            </a:pPr>
            <a:endParaRPr lang="en-GB" dirty="0" smtClean="0"/>
          </a:p>
          <a:p>
            <a:pPr marL="0" lvl="1">
              <a:buFont typeface="Wingdings" pitchFamily="2" charset="2"/>
              <a:buChar char="Ø"/>
            </a:pPr>
            <a:r>
              <a:rPr lang="en-GB" dirty="0" smtClean="0"/>
              <a:t>Some potential factors to consider for Recovery Charging</a:t>
            </a:r>
          </a:p>
          <a:p>
            <a:pPr marL="0" lvl="1">
              <a:buFont typeface="Wingdings" pitchFamily="2" charset="2"/>
              <a:buChar char="Ø"/>
            </a:pPr>
            <a:endParaRPr lang="en-GB" dirty="0" smtClean="0"/>
          </a:p>
          <a:p>
            <a:pPr marL="457200" lvl="2">
              <a:buFont typeface="Wingdings" pitchFamily="2" charset="2"/>
              <a:buChar char="Ø"/>
            </a:pPr>
            <a:r>
              <a:rPr lang="en-GB" sz="1600" dirty="0" smtClean="0"/>
              <a:t>Which approach applies the recovery to the most logically rational cost base?</a:t>
            </a:r>
          </a:p>
          <a:p>
            <a:pPr marL="457200" lvl="2">
              <a:buFont typeface="Wingdings" pitchFamily="2" charset="2"/>
              <a:buChar char="Ø"/>
            </a:pPr>
            <a:endParaRPr lang="en-GB" sz="1600" dirty="0" smtClean="0"/>
          </a:p>
          <a:p>
            <a:pPr marL="457200" lvl="2">
              <a:buFont typeface="Wingdings" pitchFamily="2" charset="2"/>
              <a:buChar char="Ø"/>
            </a:pPr>
            <a:r>
              <a:rPr lang="en-GB" sz="1600" dirty="0" smtClean="0"/>
              <a:t>Which approach is easiest to implement?</a:t>
            </a:r>
          </a:p>
          <a:p>
            <a:pPr marL="457200" lvl="2">
              <a:buFont typeface="Wingdings" pitchFamily="2" charset="2"/>
              <a:buChar char="Ø"/>
            </a:pPr>
            <a:endParaRPr lang="en-GB" sz="1600" dirty="0" smtClean="0"/>
          </a:p>
          <a:p>
            <a:pPr marL="457200" lvl="2">
              <a:buFont typeface="Wingdings" pitchFamily="2" charset="2"/>
              <a:buChar char="Ø"/>
            </a:pPr>
            <a:r>
              <a:rPr lang="en-GB" sz="1600" dirty="0" smtClean="0"/>
              <a:t>Which approach best meets the requirements of the SEMC decision regarding the Equity assessment criteria (fair and reasonable allocation of costs and benefits) and socialising via a mechanism which is robust to the lumpy nature of energy payments?</a:t>
            </a:r>
          </a:p>
          <a:p>
            <a:pPr marL="457200" lvl="2">
              <a:buFont typeface="Wingdings" pitchFamily="2" charset="2"/>
              <a:buChar char="Ø"/>
            </a:pPr>
            <a:endParaRPr lang="en-GB" sz="1600" dirty="0" smtClean="0"/>
          </a:p>
          <a:p>
            <a:pPr marL="457200" lvl="2">
              <a:buFont typeface="Wingdings" pitchFamily="2" charset="2"/>
              <a:buChar char="Ø"/>
            </a:pPr>
            <a:endParaRPr lang="en-GB" sz="1600" dirty="0" smtClean="0"/>
          </a:p>
          <a:p>
            <a:pPr marL="914400" lvl="3">
              <a:buFont typeface="Wingdings" pitchFamily="2" charset="2"/>
              <a:buChar char="Ø"/>
            </a:pPr>
            <a:endParaRPr lang="en-GB" sz="1600" dirty="0" smtClean="0"/>
          </a:p>
          <a:p>
            <a:pPr marL="457200" lvl="2">
              <a:buFont typeface="Wingdings" pitchFamily="2" charset="2"/>
              <a:buChar char="Ø"/>
            </a:pPr>
            <a:endParaRPr lang="en-GB" sz="1600" dirty="0" smtClean="0"/>
          </a:p>
          <a:p>
            <a:pPr marL="0" lvl="1">
              <a:buFont typeface="Wingdings" pitchFamily="2" charset="2"/>
              <a:buChar char="Ø"/>
            </a:pPr>
            <a:endParaRPr lang="en-GB" dirty="0" smtClean="0"/>
          </a:p>
          <a:p>
            <a:pPr marL="0" lvl="1">
              <a:buFont typeface="Wingdings" pitchFamily="2" charset="2"/>
              <a:buChar char="Ø"/>
            </a:pPr>
            <a:endParaRPr lang="en-GB" dirty="0" smtClean="0"/>
          </a:p>
          <a:p>
            <a:pPr marL="0" lvl="1">
              <a:buFont typeface="Wingdings" pitchFamily="2" charset="2"/>
              <a:buChar char="Ø"/>
            </a:pPr>
            <a:endParaRPr lang="en-GB" dirty="0" smtClean="0"/>
          </a:p>
          <a:p>
            <a:pPr marL="457200" lvl="2">
              <a:buFont typeface="Wingdings" pitchFamily="2" charset="2"/>
              <a:buChar char="Ø"/>
            </a:pPr>
            <a:endParaRPr lang="en-GB" dirty="0" smtClean="0"/>
          </a:p>
          <a:p>
            <a:pPr lvl="1">
              <a:buFont typeface="Wingdings" pitchFamily="2" charset="2"/>
              <a:buChar char="Ø"/>
            </a:pPr>
            <a:endParaRPr lang="en-GB" dirty="0" smtClean="0"/>
          </a:p>
        </p:txBody>
      </p:sp>
      <p:sp>
        <p:nvSpPr>
          <p:cNvPr id="8" name="TextBox 7"/>
          <p:cNvSpPr txBox="1"/>
          <p:nvPr/>
        </p:nvSpPr>
        <p:spPr>
          <a:xfrm>
            <a:off x="1447800" y="0"/>
            <a:ext cx="5832648" cy="830997"/>
          </a:xfrm>
          <a:prstGeom prst="rect">
            <a:avLst/>
          </a:prstGeom>
          <a:noFill/>
        </p:spPr>
        <p:txBody>
          <a:bodyPr wrap="square" rtlCol="0">
            <a:spAutoFit/>
          </a:bodyPr>
          <a:lstStyle/>
          <a:p>
            <a:pPr algn="ctr"/>
            <a:r>
              <a:rPr lang="en-GB" sz="2400" b="1" u="sng" dirty="0" smtClean="0"/>
              <a:t>Summary Information – Options and Considerations</a:t>
            </a:r>
            <a:endParaRPr lang="en-IE" sz="2400" b="1" u="sng"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ab7cdb7554d4997ae876b11632fa575 xmlns="3cada6dc-2705-46ed-bab2-0b2cd6d935ca">
      <Terms xmlns="http://schemas.microsoft.com/office/infopath/2007/PartnerControls"/>
    </iab7cdb7554d4997ae876b11632fa575>
    <Mod_x0020_Id xmlns="83dee237-e653-49f0-9104-674b0aa2bf9b">Mod_17_19</Mod_x0020_Id>
    <WG_x0020_Link xmlns="83dee237-e653-49f0-9104-674b0aa2bf9b">
      <Url xsi:nil="true"/>
      <Description xsi:nil="true"/>
    </WG_x0020_Link>
    <Working_x0020_Group xmlns="83dee237-e653-49f0-9104-674b0aa2bf9b">Working Group 1</Working_x0020_Group>
    <Market xmlns="83dee237-e653-49f0-9104-674b0aa2bf9b">Balancing Market</Market>
    <Doc_x0020_Type xmlns="83dee237-e653-49f0-9104-674b0aa2bf9b">Mod  ID</Doc_x0020_Type>
    <TaxCatchAll xmlns="3cada6dc-2705-46ed-bab2-0b2cd6d935ca"/>
    <Document_x0020_Type xmlns="83dee237-e653-49f0-9104-674b0aa2bf9b">Presentations</Document_x0020_Type>
    <Meeting_x0020_No xmlns="83dee237-e653-49f0-9104-674b0aa2bf9b"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A86811831C6F943A75C3AB05CFC8DA5" ma:contentTypeVersion="8" ma:contentTypeDescription="Create a new document." ma:contentTypeScope="" ma:versionID="72c8b4bf9ea73adc28e8e053ca1aa5c8">
  <xsd:schema xmlns:xsd="http://www.w3.org/2001/XMLSchema" xmlns:xs="http://www.w3.org/2001/XMLSchema" xmlns:p="http://schemas.microsoft.com/office/2006/metadata/properties" xmlns:ns2="3cada6dc-2705-46ed-bab2-0b2cd6d935ca" xmlns:ns3="83dee237-e653-49f0-9104-674b0aa2bf9b" targetNamespace="http://schemas.microsoft.com/office/2006/metadata/properties" ma:root="true" ma:fieldsID="53d4d918f57cfa4d471e332e5ae8694f" ns2:_="" ns3:_="">
    <xsd:import namespace="3cada6dc-2705-46ed-bab2-0b2cd6d935ca"/>
    <xsd:import namespace="83dee237-e653-49f0-9104-674b0aa2bf9b"/>
    <xsd:element name="properties">
      <xsd:complexType>
        <xsd:sequence>
          <xsd:element name="documentManagement">
            <xsd:complexType>
              <xsd:all>
                <xsd:element ref="ns2:iab7cdb7554d4997ae876b11632fa575" minOccurs="0"/>
                <xsd:element ref="ns2:TaxCatchAll" minOccurs="0"/>
                <xsd:element ref="ns2:TaxCatchAllLabel" minOccurs="0"/>
                <xsd:element ref="ns3:Document_x0020_Type" minOccurs="0"/>
                <xsd:element ref="ns3:Market"/>
                <xsd:element ref="ns3:Mod_x0020_Id" minOccurs="0"/>
                <xsd:element ref="ns3:Meeting_x0020_No" minOccurs="0"/>
                <xsd:element ref="ns3:Doc_x0020_Type" minOccurs="0"/>
                <xsd:element ref="ns3:WG_x0020_Link" minOccurs="0"/>
                <xsd:element ref="ns3:Working_x0020_Group"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cada6dc-2705-46ed-bab2-0b2cd6d935ca" elementFormDefault="qualified">
    <xsd:import namespace="http://schemas.microsoft.com/office/2006/documentManagement/types"/>
    <xsd:import namespace="http://schemas.microsoft.com/office/infopath/2007/PartnerControls"/>
    <xsd:element name="iab7cdb7554d4997ae876b11632fa575" ma:index="8" nillable="true" ma:taxonomy="true" ma:internalName="iab7cdb7554d4997ae876b11632fa575" ma:taxonomyFieldName="File_x0020_Category" ma:displayName="File Category" ma:default="" ma:fieldId="{2ab7cdb7-554d-4997-ae87-6b11632fa575}" ma:taxonomyMulti="true" ma:sspId="bba0571d-0b8e-466e-908c-4c59ad63fd5c" ma:termSetId="d6e1f201-92b0-484d-8c3e-6dc5f6daf183" ma:anchorId="00000000-0000-0000-0000-000000000000" ma:open="false" ma:isKeyword="false">
      <xsd:complexType>
        <xsd:sequence>
          <xsd:element ref="pc:Terms" minOccurs="0" maxOccurs="1"/>
        </xsd:sequence>
      </xsd:complexType>
    </xsd:element>
    <xsd:element name="TaxCatchAll" ma:index="9" nillable="true" ma:displayName="Taxonomy Catch All Column" ma:hidden="true" ma:list="{c5c619c4-3b62-4197-a5dd-cc1647151811}" ma:internalName="TaxCatchAll" ma:showField="CatchAllData" ma:web="163ea899-1ba7-4893-aeeb-6935f5518c47">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c5c619c4-3b62-4197-a5dd-cc1647151811}" ma:internalName="TaxCatchAllLabel" ma:readOnly="true" ma:showField="CatchAllDataLabel" ma:web="163ea899-1ba7-4893-aeeb-6935f5518c47">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3dee237-e653-49f0-9104-674b0aa2bf9b" elementFormDefault="qualified">
    <xsd:import namespace="http://schemas.microsoft.com/office/2006/documentManagement/types"/>
    <xsd:import namespace="http://schemas.microsoft.com/office/infopath/2007/PartnerControls"/>
    <xsd:element name="Document_x0020_Type" ma:index="12" nillable="true" ma:displayName="Document Type" ma:format="Dropdown" ma:internalName="Document_x0020_Type">
      <xsd:simpleType>
        <xsd:restriction base="dms:Choice">
          <xsd:enumeration value="Actions log"/>
          <xsd:enumeration value="Agenda"/>
          <xsd:enumeration value="Archive"/>
          <xsd:enumeration value="Final Recommendation Report"/>
          <xsd:enumeration value="Working Group Report"/>
          <xsd:enumeration value="General Documents"/>
          <xsd:enumeration value="Meeting Docs"/>
          <xsd:enumeration value="Meeting Notes"/>
          <xsd:enumeration value="Minutes"/>
          <xsd:enumeration value="Mod proposal outcome"/>
          <xsd:enumeration value="New Mods"/>
          <xsd:enumeration value="Presentations"/>
          <xsd:enumeration value="RA Decision Letters"/>
          <xsd:enumeration value="RA Semo Meeting"/>
          <xsd:enumeration value="SEMO Update"/>
          <xsd:enumeration value="Team Meetings"/>
          <xsd:enumeration value="Trackers"/>
          <xsd:enumeration value="Withdrawal notification"/>
        </xsd:restriction>
      </xsd:simpleType>
    </xsd:element>
    <xsd:element name="Market" ma:index="13" ma:displayName="Market" ma:format="Dropdown" ma:internalName="Market">
      <xsd:simpleType>
        <xsd:restriction base="dms:Choice">
          <xsd:enumeration value="Balancing Market"/>
          <xsd:enumeration value="Capacity Market"/>
          <xsd:enumeration value="SEMOpx Market"/>
        </xsd:restriction>
      </xsd:simpleType>
    </xsd:element>
    <xsd:element name="Mod_x0020_Id" ma:index="14" nillable="true" ma:displayName="Mod Id" ma:format="Dropdown" ma:internalName="Mod_x0020_Id">
      <xsd:simpleType>
        <xsd:restriction base="dms:Choice">
          <xsd:enumeration value="SPX_01_18"/>
          <xsd:enumeration value="SPX_02_18"/>
          <xsd:enumeration value="SPX_03_18"/>
          <xsd:enumeration value="SPX_04_18"/>
          <xsd:enumeration value="SPX_05_18"/>
          <xsd:enumeration value="SPX_06_18"/>
          <xsd:enumeration value="SPX_07_18"/>
          <xsd:enumeration value="SPX_08_18"/>
          <xsd:enumeration value="SPX_09_18"/>
          <xsd:enumeration value="SPX_10_18"/>
          <xsd:enumeration value="MCF_01"/>
          <xsd:enumeration value="MCF_02"/>
          <xsd:enumeration value="MCF_03"/>
          <xsd:enumeration value="MCF_04"/>
          <xsd:enumeration value="MCF_05"/>
          <xsd:enumeration value="MCF_06"/>
          <xsd:enumeration value="MCF_07"/>
          <xsd:enumeration value="MOD_01_18"/>
          <xsd:enumeration value="MOD_02_18"/>
          <xsd:enumeration value="MOD_03_18"/>
          <xsd:enumeration value="MOD_04_18"/>
          <xsd:enumeration value="MOD_05_18"/>
          <xsd:enumeration value="MOD_06_18"/>
          <xsd:enumeration value="MOD_07_18"/>
          <xsd:enumeration value="MOD_08_18"/>
          <xsd:enumeration value="MOD_09_18"/>
          <xsd:enumeration value="MOD_10_18"/>
          <xsd:enumeration value="MOD_11_18"/>
          <xsd:enumeration value="MOD_12_18"/>
          <xsd:enumeration value="MOD_13_18"/>
          <xsd:enumeration value="MOD_14_18"/>
          <xsd:enumeration value="Mod_15_18"/>
          <xsd:enumeration value="Mod_16_18"/>
          <xsd:enumeration value="Mod_17_18"/>
          <xsd:enumeration value="Mod_18_18"/>
          <xsd:enumeration value="Mod_19_18"/>
          <xsd:enumeration value="Mod_20_18"/>
          <xsd:enumeration value="Mod_21_18"/>
          <xsd:enumeration value="Mod_22_18"/>
          <xsd:enumeration value="Mod_23_18"/>
          <xsd:enumeration value="Mod_24_18"/>
          <xsd:enumeration value="Mod_25_18"/>
          <xsd:enumeration value="Mod_26_18"/>
          <xsd:enumeration value="Mod_27_18"/>
          <xsd:enumeration value="Mod_28_18"/>
          <xsd:enumeration value="Mod_29_18"/>
          <xsd:enumeration value="Mod_30_18"/>
          <xsd:enumeration value="Mod_31_18"/>
          <xsd:enumeration value="Mod_32_18"/>
          <xsd:enumeration value="Mod_33_18"/>
          <xsd:enumeration value="Mod_34_18"/>
          <xsd:enumeration value="Mod_35_18"/>
          <xsd:enumeration value="Mod_36_18"/>
          <xsd:enumeration value="Mod_37_18"/>
          <xsd:enumeration value="Mod_38_18"/>
          <xsd:enumeration value="Mod_1_19"/>
          <xsd:enumeration value="Mod_2_19"/>
          <xsd:enumeration value="Mod_3_19"/>
          <xsd:enumeration value="Mod_4_19"/>
          <xsd:enumeration value="Mod_5_19"/>
          <xsd:enumeration value="Mod_6_19"/>
          <xsd:enumeration value="Mod_7_19"/>
          <xsd:enumeration value="Mod_8_19"/>
          <xsd:enumeration value="Mod_9_19"/>
          <xsd:enumeration value="Mod_10_19"/>
          <xsd:enumeration value="Mod_11_19"/>
          <xsd:enumeration value="Mod_12_19"/>
          <xsd:enumeration value="Mod_13_19"/>
          <xsd:enumeration value="Mod_14_19"/>
          <xsd:enumeration value="Mod_15_19"/>
          <xsd:enumeration value="Mod_16_19"/>
          <xsd:enumeration value="Mod_17_19"/>
          <xsd:enumeration value="Mod_18_19"/>
          <xsd:enumeration value="Mod_19_19"/>
          <xsd:enumeration value="Mod_20_19"/>
          <xsd:enumeration value="Mod_21_19"/>
          <xsd:enumeration value="Mod_22_19"/>
          <xsd:enumeration value="Mod_23_19"/>
          <xsd:enumeration value="Mod_24_19"/>
          <xsd:enumeration value="Mod_25_19"/>
          <xsd:enumeration value="Mod_26_19"/>
          <xsd:enumeration value="Mod_27_19"/>
          <xsd:enumeration value="Mod_28_19"/>
          <xsd:enumeration value="Mod_29_19"/>
          <xsd:enumeration value="Mod_30_19"/>
          <xsd:enumeration value="Mod_31_19"/>
          <xsd:enumeration value="Mod_32_19"/>
          <xsd:enumeration value="Mod_33_19"/>
          <xsd:enumeration value="Mod_34_19"/>
          <xsd:enumeration value="Mod_35_19"/>
          <xsd:enumeration value="Mod_36_19"/>
          <xsd:enumeration value="Mod_37_19"/>
          <xsd:enumeration value="Mod_38_19"/>
          <xsd:enumeration value="Mod_39_19"/>
          <xsd:enumeration value="Mod_40_19"/>
        </xsd:restriction>
      </xsd:simpleType>
    </xsd:element>
    <xsd:element name="Meeting_x0020_No" ma:index="15" nillable="true" ma:displayName="Meeting No" ma:format="Dropdown" ma:internalName="Meeting_x0020_No">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3"/>
          <xsd:enumeration value="14"/>
          <xsd:enumeration value="15"/>
          <xsd:enumeration value="16"/>
          <xsd:enumeration value="17"/>
          <xsd:enumeration value="18"/>
          <xsd:enumeration value="19"/>
          <xsd:enumeration value="20"/>
          <xsd:enumeration value="21"/>
          <xsd:enumeration value="22"/>
          <xsd:enumeration value="23"/>
          <xsd:enumeration value="24"/>
          <xsd:enumeration value="25"/>
          <xsd:enumeration value="26"/>
          <xsd:enumeration value="27"/>
          <xsd:enumeration value="28"/>
          <xsd:enumeration value="29"/>
          <xsd:enumeration value="30"/>
          <xsd:enumeration value="31"/>
          <xsd:enumeration value="32"/>
          <xsd:enumeration value="33"/>
          <xsd:enumeration value="34"/>
          <xsd:enumeration value="35"/>
          <xsd:enumeration value="36"/>
          <xsd:enumeration value="37"/>
          <xsd:enumeration value="38"/>
          <xsd:enumeration value="39"/>
          <xsd:enumeration value="40"/>
          <xsd:enumeration value="41"/>
          <xsd:enumeration value="42"/>
          <xsd:enumeration value="43"/>
          <xsd:enumeration value="44"/>
          <xsd:enumeration value="45"/>
          <xsd:enumeration value="46"/>
          <xsd:enumeration value="47"/>
          <xsd:enumeration value="48"/>
          <xsd:enumeration value="49"/>
          <xsd:enumeration value="50"/>
          <xsd:enumeration value="51"/>
          <xsd:enumeration value="52"/>
          <xsd:enumeration value="53"/>
          <xsd:enumeration value="54"/>
          <xsd:enumeration value="55"/>
          <xsd:enumeration value="56"/>
          <xsd:enumeration value="57"/>
          <xsd:enumeration value="58"/>
          <xsd:enumeration value="59"/>
          <xsd:enumeration value="60"/>
          <xsd:enumeration value="61"/>
          <xsd:enumeration value="62"/>
          <xsd:enumeration value="63"/>
          <xsd:enumeration value="64"/>
          <xsd:enumeration value="65"/>
          <xsd:enumeration value="66"/>
          <xsd:enumeration value="67"/>
          <xsd:enumeration value="68"/>
          <xsd:enumeration value="69"/>
          <xsd:enumeration value="70"/>
          <xsd:enumeration value="71"/>
          <xsd:enumeration value="72"/>
          <xsd:enumeration value="73"/>
          <xsd:enumeration value="74"/>
          <xsd:enumeration value="75"/>
          <xsd:enumeration value="76"/>
          <xsd:enumeration value="77"/>
          <xsd:enumeration value="78"/>
          <xsd:enumeration value="79"/>
          <xsd:enumeration value="80"/>
          <xsd:enumeration value="81"/>
          <xsd:enumeration value="82"/>
          <xsd:enumeration value="83"/>
          <xsd:enumeration value="84"/>
          <xsd:enumeration value="85"/>
          <xsd:enumeration value="86"/>
          <xsd:enumeration value="87"/>
          <xsd:enumeration value="88"/>
          <xsd:enumeration value="89"/>
          <xsd:enumeration value="90"/>
          <xsd:enumeration value="91"/>
          <xsd:enumeration value="92"/>
          <xsd:enumeration value="93"/>
          <xsd:enumeration value="94"/>
          <xsd:enumeration value="95"/>
          <xsd:enumeration value="96"/>
          <xsd:enumeration value="97"/>
          <xsd:enumeration value="98"/>
          <xsd:enumeration value="99"/>
          <xsd:enumeration value="100"/>
          <xsd:enumeration value="101"/>
          <xsd:enumeration value="102"/>
          <xsd:enumeration value="103"/>
          <xsd:enumeration value="104"/>
          <xsd:enumeration value="105"/>
          <xsd:enumeration value="106"/>
          <xsd:enumeration value="107"/>
          <xsd:enumeration value="108"/>
          <xsd:enumeration value="109"/>
          <xsd:enumeration value="110"/>
          <xsd:enumeration value="111"/>
          <xsd:enumeration value="112"/>
          <xsd:enumeration value="113"/>
          <xsd:enumeration value="114"/>
          <xsd:enumeration value="115"/>
          <xsd:enumeration value="116"/>
          <xsd:enumeration value="117"/>
          <xsd:enumeration value="118"/>
          <xsd:enumeration value="119"/>
          <xsd:enumeration value="120"/>
          <xsd:enumeration value="121"/>
          <xsd:enumeration value="122"/>
          <xsd:enumeration value="123"/>
          <xsd:enumeration value="124"/>
          <xsd:enumeration value="125"/>
          <xsd:enumeration value="126"/>
          <xsd:enumeration value="127"/>
          <xsd:enumeration value="128"/>
          <xsd:enumeration value="129"/>
          <xsd:enumeration value="130"/>
          <xsd:enumeration value="131"/>
          <xsd:enumeration value="132"/>
          <xsd:enumeration value="133"/>
          <xsd:enumeration value="134"/>
          <xsd:enumeration value="135"/>
          <xsd:enumeration value="136"/>
          <xsd:enumeration value="137"/>
          <xsd:enumeration value="138"/>
          <xsd:enumeration value="139"/>
          <xsd:enumeration value="140"/>
          <xsd:enumeration value="141"/>
          <xsd:enumeration value="142"/>
          <xsd:enumeration value="143"/>
          <xsd:enumeration value="144"/>
          <xsd:enumeration value="145"/>
          <xsd:enumeration value="146"/>
          <xsd:enumeration value="147"/>
          <xsd:enumeration value="148"/>
          <xsd:enumeration value="149"/>
          <xsd:enumeration value="150"/>
          <xsd:enumeration value="151"/>
          <xsd:enumeration value="152"/>
          <xsd:enumeration value="153"/>
          <xsd:enumeration value="154"/>
          <xsd:enumeration value="155"/>
          <xsd:enumeration value="156"/>
          <xsd:enumeration value="157"/>
          <xsd:enumeration value="158"/>
          <xsd:enumeration value="159"/>
          <xsd:enumeration value="160"/>
          <xsd:enumeration value="161"/>
          <xsd:enumeration value="162"/>
          <xsd:enumeration value="163"/>
          <xsd:enumeration value="164"/>
          <xsd:enumeration value="165"/>
          <xsd:enumeration value="166"/>
          <xsd:enumeration value="167"/>
          <xsd:enumeration value="168"/>
          <xsd:enumeration value="169"/>
          <xsd:enumeration value="170"/>
          <xsd:enumeration value="171"/>
          <xsd:enumeration value="172"/>
          <xsd:enumeration value="173"/>
          <xsd:enumeration value="174"/>
          <xsd:enumeration value="175"/>
          <xsd:enumeration value="176"/>
          <xsd:enumeration value="177"/>
          <xsd:enumeration value="178"/>
          <xsd:enumeration value="179"/>
          <xsd:enumeration value="180"/>
          <xsd:enumeration value="181"/>
          <xsd:enumeration value="182"/>
          <xsd:enumeration value="183"/>
          <xsd:enumeration value="184"/>
          <xsd:enumeration value="185"/>
          <xsd:enumeration value="186"/>
          <xsd:enumeration value="187"/>
          <xsd:enumeration value="188"/>
          <xsd:enumeration value="189"/>
          <xsd:enumeration value="190"/>
          <xsd:enumeration value="191"/>
          <xsd:enumeration value="192"/>
          <xsd:enumeration value="193"/>
          <xsd:enumeration value="194"/>
          <xsd:enumeration value="195"/>
          <xsd:enumeration value="196"/>
          <xsd:enumeration value="197"/>
          <xsd:enumeration value="198"/>
          <xsd:enumeration value="199"/>
          <xsd:enumeration value="200"/>
          <xsd:enumeration value="201"/>
          <xsd:enumeration value="202"/>
          <xsd:enumeration value="203"/>
          <xsd:enumeration value="204"/>
          <xsd:enumeration value="205"/>
          <xsd:enumeration value="206"/>
          <xsd:enumeration value="207"/>
          <xsd:enumeration value="208"/>
          <xsd:enumeration value="209"/>
          <xsd:enumeration value="210"/>
          <xsd:enumeration value="211"/>
          <xsd:enumeration value="212"/>
          <xsd:enumeration value="213"/>
          <xsd:enumeration value="214"/>
          <xsd:enumeration value="215"/>
          <xsd:enumeration value="216"/>
          <xsd:enumeration value="217"/>
          <xsd:enumeration value="218"/>
          <xsd:enumeration value="219"/>
          <xsd:enumeration value="220"/>
          <xsd:enumeration value="221"/>
          <xsd:enumeration value="222"/>
          <xsd:enumeration value="223"/>
          <xsd:enumeration value="224"/>
          <xsd:enumeration value="225"/>
          <xsd:enumeration value="226"/>
          <xsd:enumeration value="227"/>
          <xsd:enumeration value="228"/>
          <xsd:enumeration value="229"/>
          <xsd:enumeration value="230"/>
          <xsd:enumeration value="231"/>
          <xsd:enumeration value="232"/>
          <xsd:enumeration value="233"/>
          <xsd:enumeration value="234"/>
          <xsd:enumeration value="235"/>
          <xsd:enumeration value="236"/>
          <xsd:enumeration value="237"/>
          <xsd:enumeration value="238"/>
          <xsd:enumeration value="239"/>
          <xsd:enumeration value="240"/>
          <xsd:enumeration value="241"/>
          <xsd:enumeration value="242"/>
          <xsd:enumeration value="243"/>
          <xsd:enumeration value="244"/>
          <xsd:enumeration value="245"/>
          <xsd:enumeration value="246"/>
          <xsd:enumeration value="247"/>
          <xsd:enumeration value="248"/>
          <xsd:enumeration value="249"/>
          <xsd:enumeration value="250"/>
          <xsd:enumeration value="251"/>
          <xsd:enumeration value="252"/>
          <xsd:enumeration value="253"/>
          <xsd:enumeration value="254"/>
          <xsd:enumeration value="255"/>
          <xsd:enumeration value="256"/>
          <xsd:enumeration value="257"/>
          <xsd:enumeration value="258"/>
          <xsd:enumeration value="259"/>
          <xsd:enumeration value="260"/>
          <xsd:enumeration value="261"/>
          <xsd:enumeration value="262"/>
          <xsd:enumeration value="263"/>
          <xsd:enumeration value="264"/>
          <xsd:enumeration value="265"/>
          <xsd:enumeration value="266"/>
          <xsd:enumeration value="267"/>
          <xsd:enumeration value="268"/>
          <xsd:enumeration value="269"/>
          <xsd:enumeration value="270"/>
          <xsd:enumeration value="271"/>
          <xsd:enumeration value="272"/>
          <xsd:enumeration value="273"/>
          <xsd:enumeration value="274"/>
          <xsd:enumeration value="275"/>
          <xsd:enumeration value="276"/>
          <xsd:enumeration value="277"/>
          <xsd:enumeration value="278"/>
          <xsd:enumeration value="279"/>
          <xsd:enumeration value="280"/>
          <xsd:enumeration value="281"/>
          <xsd:enumeration value="282"/>
          <xsd:enumeration value="283"/>
          <xsd:enumeration value="284"/>
          <xsd:enumeration value="285"/>
          <xsd:enumeration value="286"/>
          <xsd:enumeration value="287"/>
          <xsd:enumeration value="288"/>
          <xsd:enumeration value="289"/>
          <xsd:enumeration value="290"/>
          <xsd:enumeration value="291"/>
          <xsd:enumeration value="292"/>
          <xsd:enumeration value="293"/>
          <xsd:enumeration value="294"/>
          <xsd:enumeration value="295"/>
          <xsd:enumeration value="296"/>
          <xsd:enumeration value="297"/>
          <xsd:enumeration value="298"/>
          <xsd:enumeration value="299"/>
          <xsd:enumeration value="300"/>
        </xsd:restriction>
      </xsd:simpleType>
    </xsd:element>
    <xsd:element name="Doc_x0020_Type" ma:index="16" nillable="true" ma:displayName="Doc Category" ma:format="Dropdown" ma:internalName="Doc_x0020_Type" ma:readOnly="false">
      <xsd:simpleType>
        <xsd:restriction base="dms:Choice">
          <xsd:enumeration value="Meeting No"/>
          <xsd:enumeration value="Working Group"/>
          <xsd:enumeration value="Mod  ID"/>
          <xsd:enumeration value="Trackers"/>
          <xsd:enumeration value="SL Docs"/>
          <xsd:enumeration value="Internal Mods Meetings"/>
        </xsd:restriction>
      </xsd:simpleType>
    </xsd:element>
    <xsd:element name="WG_x0020_Link" ma:index="17" nillable="true" ma:displayName="WG Link" ma:format="Hyperlink" ma:internalName="WG_x0020_Link">
      <xsd:complexType>
        <xsd:complexContent>
          <xsd:extension base="dms:URL">
            <xsd:sequence>
              <xsd:element name="Url" type="dms:ValidUrl" minOccurs="0" nillable="true"/>
              <xsd:element name="Description" type="xsd:string" nillable="true"/>
            </xsd:sequence>
          </xsd:extension>
        </xsd:complexContent>
      </xsd:complexType>
    </xsd:element>
    <xsd:element name="Working_x0020_Group" ma:index="18" nillable="true" ma:displayName="Working Group" ma:default="Working Group 1" ma:format="Dropdown" ma:internalName="Working_x0020_Group">
      <xsd:simpleType>
        <xsd:restriction base="dms:Choice">
          <xsd:enumeration value="Working Group 1"/>
          <xsd:enumeration value="Working Group 2"/>
          <xsd:enumeration value="Working Group 3"/>
          <xsd:enumeration value="Working Group 4"/>
          <xsd:enumeration value="Working Group 5"/>
          <xsd:enumeration value="Working Group 6"/>
          <xsd:enumeration value="Working Group 7"/>
          <xsd:enumeration value="Working Group 8"/>
          <xsd:enumeration value="Working Group 9"/>
          <xsd:enumeration value="Working Group 10"/>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FBCDF3E-8623-4C32-8E7F-32C1C05C6EF4}">
  <ds:schemaRefs>
    <ds:schemaRef ds:uri="http://www.w3.org/XML/1998/namespace"/>
    <ds:schemaRef ds:uri="83dee237-e653-49f0-9104-674b0aa2bf9b"/>
    <ds:schemaRef ds:uri="http://schemas.openxmlformats.org/package/2006/metadata/core-properties"/>
    <ds:schemaRef ds:uri="http://purl.org/dc/terms/"/>
    <ds:schemaRef ds:uri="http://purl.org/dc/elements/1.1/"/>
    <ds:schemaRef ds:uri="http://schemas.microsoft.com/office/infopath/2007/PartnerControls"/>
    <ds:schemaRef ds:uri="http://schemas.microsoft.com/office/2006/documentManagement/types"/>
    <ds:schemaRef ds:uri="3cada6dc-2705-46ed-bab2-0b2cd6d935ca"/>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EF750CF0-AC6F-48EF-89CE-6AB002CB6CFE}">
  <ds:schemaRefs>
    <ds:schemaRef ds:uri="http://schemas.microsoft.com/sharepoint/v3/contenttype/forms"/>
  </ds:schemaRefs>
</ds:datastoreItem>
</file>

<file path=customXml/itemProps3.xml><?xml version="1.0" encoding="utf-8"?>
<ds:datastoreItem xmlns:ds="http://schemas.openxmlformats.org/officeDocument/2006/customXml" ds:itemID="{FEDBB046-B89D-4283-9AF4-D4F84F8F4F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cada6dc-2705-46ed-bab2-0b2cd6d935ca"/>
    <ds:schemaRef ds:uri="83dee237-e653-49f0-9104-674b0aa2bf9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1965</TotalTime>
  <Words>898</Words>
  <Application>Microsoft Office PowerPoint</Application>
  <PresentationFormat>On-screen Show (4:3)</PresentationFormat>
  <Paragraphs>96</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Linnane, Sandra</dc:creator>
  <cp:lastModifiedBy>Linnane, Sandra</cp:lastModifiedBy>
  <cp:revision>133</cp:revision>
  <dcterms:created xsi:type="dcterms:W3CDTF">2006-08-16T00:00:00Z</dcterms:created>
  <dcterms:modified xsi:type="dcterms:W3CDTF">2019-10-25T15:07:41Z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0x0101007A86811831C6F943A75C3AB05CFC8DA5</vt:lpwstr>
  </property>
  <property fmtid="{D5CDD505-2E9C-101B-9397-08002B2CF9AE}" pid="3" name="File Category">
    <vt:lpwstr/>
  </property>
</Properties>
</file>