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78" r:id="rId6"/>
    <p:sldId id="276" r:id="rId7"/>
    <p:sldId id="285" r:id="rId8"/>
    <p:sldId id="287" r:id="rId9"/>
    <p:sldId id="277" r:id="rId10"/>
  </p:sldIdLst>
  <p:sldSz cx="9144000" cy="6858000" type="screen4x3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1764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9BC5C1-151F-4657-882A-A46F5E455192}" type="datetimeFigureOut">
              <a:rPr lang="en-GB" smtClean="0"/>
              <a:pPr/>
              <a:t>25/10/2019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A2022E-0587-401D-956A-1BCBC10E412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5829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1F4A29-030D-4B4F-B785-7ED1ED9ADCB5}" type="datetimeFigureOut">
              <a:rPr lang="en-IE" smtClean="0"/>
              <a:pPr/>
              <a:t>25/10/2019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964B5-F27B-4079-9831-3A1C4054BA10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27027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Quick</a:t>
            </a:r>
            <a:r>
              <a:rPr lang="en-US" baseline="0" dirty="0" smtClean="0"/>
              <a:t> summary of the background and expected outcome for this proposal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964B5-F27B-4079-9831-3A1C4054BA10}" type="slidenum">
              <a:rPr lang="en-IE" smtClean="0"/>
              <a:pPr/>
              <a:t>3</a:t>
            </a:fld>
            <a:endParaRPr lang="en-I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964B5-F27B-4079-9831-3A1C4054BA10}" type="slidenum">
              <a:rPr lang="en-IE" smtClean="0"/>
              <a:pPr/>
              <a:t>4</a:t>
            </a:fld>
            <a:endParaRPr lang="en-I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964B5-F27B-4079-9831-3A1C4054BA10}" type="slidenum">
              <a:rPr lang="en-IE" smtClean="0"/>
              <a:pPr/>
              <a:t>5</a:t>
            </a:fld>
            <a:endParaRPr lang="en-I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188640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1600200" y="914400"/>
            <a:ext cx="583264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3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GB" sz="3800" b="1" dirty="0" smtClean="0">
                <a:solidFill>
                  <a:schemeClr val="accent1">
                    <a:lumMod val="75000"/>
                  </a:schemeClr>
                </a:solidFill>
              </a:rPr>
              <a:t>MOD_18_19</a:t>
            </a:r>
          </a:p>
          <a:p>
            <a:pPr algn="ctr"/>
            <a:r>
              <a:rPr lang="en-GB" sz="3800" b="1" dirty="0" smtClean="0">
                <a:solidFill>
                  <a:schemeClr val="accent1">
                    <a:lumMod val="75000"/>
                  </a:schemeClr>
                </a:solidFill>
              </a:rPr>
              <a:t>Clarification to apply Recoverable Start Up Costs to DSUs</a:t>
            </a:r>
          </a:p>
          <a:p>
            <a:pPr algn="ctr"/>
            <a:endParaRPr lang="en-GB" sz="3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GB" sz="3800" b="1" dirty="0" smtClean="0">
                <a:solidFill>
                  <a:schemeClr val="accent1">
                    <a:lumMod val="75000"/>
                  </a:schemeClr>
                </a:solidFill>
              </a:rPr>
              <a:t>24</a:t>
            </a:r>
            <a:r>
              <a:rPr lang="en-GB" sz="3800" b="1" baseline="30000" dirty="0" smtClean="0">
                <a:solidFill>
                  <a:schemeClr val="accent1">
                    <a:lumMod val="75000"/>
                  </a:schemeClr>
                </a:solidFill>
              </a:rPr>
              <a:t>th</a:t>
            </a:r>
            <a:r>
              <a:rPr lang="en-GB" sz="3800" b="1" dirty="0" smtClean="0">
                <a:solidFill>
                  <a:schemeClr val="accent1">
                    <a:lumMod val="75000"/>
                  </a:schemeClr>
                </a:solidFill>
              </a:rPr>
              <a:t> October 2019</a:t>
            </a:r>
          </a:p>
          <a:p>
            <a:pPr algn="ctr"/>
            <a:r>
              <a:rPr lang="en-IE" sz="3800" b="1" dirty="0" err="1" smtClean="0">
                <a:solidFill>
                  <a:schemeClr val="accent1">
                    <a:lumMod val="75000"/>
                  </a:schemeClr>
                </a:solidFill>
              </a:rPr>
              <a:t>Katia</a:t>
            </a:r>
            <a:r>
              <a:rPr lang="en-IE" sz="3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IE" sz="3800" b="1" dirty="0" err="1" smtClean="0">
                <a:solidFill>
                  <a:schemeClr val="accent1">
                    <a:lumMod val="75000"/>
                  </a:schemeClr>
                </a:solidFill>
              </a:rPr>
              <a:t>Compagnoni</a:t>
            </a:r>
            <a:endParaRPr lang="en-GB" sz="38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16632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81000" y="1524000"/>
            <a:ext cx="8496944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 Mod_18_19 provides a clarification to paragraph F.11.2.6 of the T&amp;SC Part B, and a correction of typos in paragraphs F.11.2.2 and F.11.2.4;</a:t>
            </a:r>
          </a:p>
          <a:p>
            <a:pPr algn="just">
              <a:buFont typeface="Wingdings" pitchFamily="2" charset="2"/>
              <a:buChar char="Ø"/>
            </a:pPr>
            <a:endParaRPr lang="en-GB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 This Modification does not affect the systems or the interpretation of the market design; </a:t>
            </a:r>
          </a:p>
          <a:p>
            <a:pPr algn="just">
              <a:buFont typeface="Wingdings" pitchFamily="2" charset="2"/>
              <a:buChar char="Ø"/>
            </a:pPr>
            <a:endParaRPr lang="en-GB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 The correct outputs did not show in Initial statements because of a defect </a:t>
            </a:r>
            <a:r>
              <a:rPr lang="en-GB" sz="2000" smtClean="0">
                <a:solidFill>
                  <a:schemeClr val="accent1">
                    <a:lumMod val="75000"/>
                  </a:schemeClr>
                </a:solidFill>
              </a:rPr>
              <a:t>in Settlement </a:t>
            </a:r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that was fixed in M+4;</a:t>
            </a:r>
          </a:p>
          <a:p>
            <a:pPr algn="just">
              <a:buFont typeface="Wingdings" pitchFamily="2" charset="2"/>
              <a:buChar char="Ø"/>
            </a:pPr>
            <a:endParaRPr lang="en-GB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 This Modification just emphasizes the decision principle of same treatment between standard GUs and DSUs;</a:t>
            </a:r>
          </a:p>
          <a:p>
            <a:pPr algn="just">
              <a:buFont typeface="Wingdings" pitchFamily="2" charset="2"/>
              <a:buChar char="Ø"/>
            </a:pPr>
            <a:endParaRPr lang="en-IE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IE" sz="2000" dirty="0" smtClean="0">
                <a:solidFill>
                  <a:schemeClr val="accent1">
                    <a:lumMod val="75000"/>
                  </a:schemeClr>
                </a:solidFill>
              </a:rPr>
              <a:t> The need for the Modification was highlighted following a query from a DSU Participant with regard to the interpretation of the affected section of the T&amp;SC.</a:t>
            </a:r>
            <a:endParaRPr lang="en-GB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buFont typeface="Wingdings" pitchFamily="2" charset="2"/>
              <a:buChar char="Ø"/>
            </a:pPr>
            <a:endParaRPr lang="en-GB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619672" y="620688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Summary Information</a:t>
            </a:r>
            <a:endParaRPr lang="en-IE" sz="2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Legal</a:t>
            </a: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 Drafting for F.11.2.2 and F.11.2.4 </a:t>
            </a:r>
            <a:endParaRPr lang="en-GB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1479331"/>
            <a:ext cx="7563645" cy="234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3922710"/>
            <a:ext cx="7471135" cy="2630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8440270" y="2617695"/>
            <a:ext cx="609600" cy="381000"/>
          </a:xfrm>
          <a:prstGeom prst="ellipse">
            <a:avLst/>
          </a:prstGeom>
          <a:solidFill>
            <a:srgbClr val="00B050">
              <a:alpha val="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7897905" y="4796120"/>
            <a:ext cx="609600" cy="381000"/>
          </a:xfrm>
          <a:prstGeom prst="ellipse">
            <a:avLst/>
          </a:prstGeom>
          <a:solidFill>
            <a:srgbClr val="00B050">
              <a:alpha val="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Legal</a:t>
            </a: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 Drafting for F.11.2.6 and Glossary definition </a:t>
            </a:r>
            <a:endParaRPr lang="en-GB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216268"/>
            <a:ext cx="7854696" cy="2517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85800" y="3801040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 Because Shut Down Cost is now defined in the paragraph above, there is no need for a separate variable definition (</a:t>
            </a:r>
            <a:r>
              <a:rPr lang="en-AU" i="1" dirty="0" err="1" smtClean="0">
                <a:solidFill>
                  <a:schemeClr val="accent1">
                    <a:lumMod val="75000"/>
                  </a:schemeClr>
                </a:solidFill>
              </a:rPr>
              <a:t>CSD</a:t>
            </a:r>
            <a:r>
              <a:rPr lang="en-AU" i="1" baseline="-25000" dirty="0" err="1" smtClean="0">
                <a:solidFill>
                  <a:schemeClr val="accent1">
                    <a:lumMod val="75000"/>
                  </a:schemeClr>
                </a:solidFill>
              </a:rPr>
              <a:t>u</a:t>
            </a:r>
            <a:r>
              <a:rPr lang="el-GR" i="1" baseline="-25000" dirty="0" smtClean="0">
                <a:solidFill>
                  <a:schemeClr val="accent1">
                    <a:lumMod val="75000"/>
                  </a:schemeClr>
                </a:solidFill>
              </a:rPr>
              <a:t>γ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 in the Glossary. This has then been removed while the additional explanatory text has been incorporated in the standard </a:t>
            </a:r>
            <a:r>
              <a:rPr lang="en-GB" dirty="0" err="1" smtClean="0">
                <a:solidFill>
                  <a:schemeClr val="accent1">
                    <a:lumMod val="75000"/>
                  </a:schemeClr>
                </a:solidFill>
              </a:rPr>
              <a:t>definiton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 for Shut Down Cost;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5185593"/>
            <a:ext cx="7772400" cy="1466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Legal</a:t>
            </a: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 Drafting for Glossary Variables</a:t>
            </a:r>
            <a:endParaRPr lang="en-GB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1066800"/>
          </a:xfrm>
        </p:spPr>
        <p:txBody>
          <a:bodyPr>
            <a:normAutofit/>
          </a:bodyPr>
          <a:lstStyle/>
          <a:p>
            <a:pPr marL="0" lvl="0" indent="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en-GB" sz="1800" dirty="0" smtClean="0">
                <a:solidFill>
                  <a:srgbClr val="4F81BD">
                    <a:lumMod val="75000"/>
                  </a:srgbClr>
                </a:solidFill>
              </a:rPr>
              <a:t>  The relation between Start Up Cost and Recoverable </a:t>
            </a:r>
            <a:r>
              <a:rPr lang="en-GB" sz="1800" dirty="0" err="1" smtClean="0">
                <a:solidFill>
                  <a:srgbClr val="4F81BD">
                    <a:lumMod val="75000"/>
                  </a:srgbClr>
                </a:solidFill>
              </a:rPr>
              <a:t>vs</a:t>
            </a:r>
            <a:r>
              <a:rPr lang="en-GB" sz="1800" dirty="0" smtClean="0">
                <a:solidFill>
                  <a:srgbClr val="4F81BD">
                    <a:lumMod val="75000"/>
                  </a:srgbClr>
                </a:solidFill>
              </a:rPr>
              <a:t> Shut Down Cost and Recoverable, has also been re-iterated in the relevant variables </a:t>
            </a:r>
            <a:r>
              <a:rPr lang="en-AU" sz="1800" i="1" dirty="0" err="1" smtClean="0">
                <a:solidFill>
                  <a:schemeClr val="accent1">
                    <a:lumMod val="75000"/>
                  </a:schemeClr>
                </a:solidFill>
              </a:rPr>
              <a:t>CSU</a:t>
            </a:r>
            <a:r>
              <a:rPr lang="en-AU" sz="1800" i="1" baseline="-25000" dirty="0" err="1" smtClean="0">
                <a:solidFill>
                  <a:schemeClr val="accent1">
                    <a:lumMod val="75000"/>
                  </a:schemeClr>
                </a:solidFill>
              </a:rPr>
              <a:t>u</a:t>
            </a:r>
            <a:r>
              <a:rPr lang="el-GR" sz="1800" i="1" baseline="-25000" dirty="0" smtClean="0">
                <a:solidFill>
                  <a:schemeClr val="accent1">
                    <a:lumMod val="75000"/>
                  </a:schemeClr>
                </a:solidFill>
              </a:rPr>
              <a:t>γ</a:t>
            </a:r>
            <a:r>
              <a:rPr lang="en-GB" sz="18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1800" dirty="0" smtClean="0">
                <a:solidFill>
                  <a:srgbClr val="4F81BD">
                    <a:lumMod val="75000"/>
                  </a:srgbClr>
                </a:solidFill>
              </a:rPr>
              <a:t>and </a:t>
            </a:r>
            <a:r>
              <a:rPr lang="en-AU" sz="1800" i="1" dirty="0" err="1" smtClean="0">
                <a:solidFill>
                  <a:schemeClr val="accent1">
                    <a:lumMod val="75000"/>
                  </a:schemeClr>
                </a:solidFill>
              </a:rPr>
              <a:t>CSUR</a:t>
            </a:r>
            <a:r>
              <a:rPr lang="en-AU" sz="1800" i="1" baseline="-25000" dirty="0" err="1" smtClean="0">
                <a:solidFill>
                  <a:schemeClr val="accent1">
                    <a:lumMod val="75000"/>
                  </a:schemeClr>
                </a:solidFill>
              </a:rPr>
              <a:t>u</a:t>
            </a:r>
            <a:r>
              <a:rPr lang="el-GR" sz="1800" i="1" baseline="-25000" dirty="0" smtClean="0">
                <a:solidFill>
                  <a:schemeClr val="accent1">
                    <a:lumMod val="75000"/>
                  </a:schemeClr>
                </a:solidFill>
              </a:rPr>
              <a:t>γ</a:t>
            </a:r>
            <a:r>
              <a:rPr lang="en-GB" sz="1800" i="1" dirty="0" smtClean="0">
                <a:solidFill>
                  <a:schemeClr val="accent1">
                    <a:lumMod val="75000"/>
                  </a:schemeClr>
                </a:solidFill>
              </a:rPr>
              <a:t> .</a:t>
            </a:r>
            <a:endParaRPr lang="en-IE" sz="1800" i="1" baseline="-250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438400"/>
            <a:ext cx="7543799" cy="4077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16632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81000" y="1740456"/>
            <a:ext cx="849694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 I</a:t>
            </a:r>
            <a:r>
              <a:rPr lang="en-US" sz="2000" dirty="0" err="1" smtClean="0">
                <a:solidFill>
                  <a:schemeClr val="accent1">
                    <a:lumMod val="75000"/>
                  </a:schemeClr>
                </a:solidFill>
              </a:rPr>
              <a:t>ncreased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 transparency in the rules;</a:t>
            </a:r>
          </a:p>
          <a:p>
            <a:pPr algn="just">
              <a:buFont typeface="Wingdings" pitchFamily="2" charset="2"/>
              <a:buChar char="Ø"/>
            </a:pPr>
            <a:endParaRPr lang="en-US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buFont typeface="Wingdings" pitchFamily="2" charset="2"/>
              <a:buChar char="Ø"/>
            </a:pPr>
            <a:endParaRPr lang="en-US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IE" sz="2000" dirty="0" smtClean="0">
                <a:solidFill>
                  <a:schemeClr val="accent1">
                    <a:lumMod val="75000"/>
                  </a:schemeClr>
                </a:solidFill>
              </a:rPr>
              <a:t> Reflect the intent of  ‘</a:t>
            </a:r>
            <a:r>
              <a:rPr lang="en-IE" sz="2000" i="1" dirty="0" smtClean="0">
                <a:solidFill>
                  <a:schemeClr val="accent1">
                    <a:lumMod val="75000"/>
                  </a:schemeClr>
                </a:solidFill>
              </a:rPr>
              <a:t>I-SEM ETA Detailed Design – Markets Decision Paper’ </a:t>
            </a:r>
            <a:r>
              <a:rPr lang="en-IE" sz="2000" dirty="0" smtClean="0">
                <a:solidFill>
                  <a:schemeClr val="accent1">
                    <a:lumMod val="75000"/>
                  </a:schemeClr>
                </a:solidFill>
              </a:rPr>
              <a:t>in a more explicit way; </a:t>
            </a:r>
            <a:endParaRPr lang="en-GB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buFont typeface="Wingdings" pitchFamily="2" charset="2"/>
              <a:buChar char="Ø"/>
            </a:pPr>
            <a:endParaRPr lang="en-IE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buFont typeface="Wingdings" pitchFamily="2" charset="2"/>
              <a:buChar char="Ø"/>
            </a:pPr>
            <a:endParaRPr lang="en-GB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IE" sz="2000" dirty="0" smtClean="0">
                <a:solidFill>
                  <a:schemeClr val="accent1">
                    <a:lumMod val="75000"/>
                  </a:schemeClr>
                </a:solidFill>
              </a:rPr>
              <a:t> Emphasize that treatment of DSUs and GUs are on the same basis with regards to all aspects of Fixed Cost Payments;</a:t>
            </a:r>
          </a:p>
          <a:p>
            <a:pPr algn="just">
              <a:buFont typeface="Wingdings" pitchFamily="2" charset="2"/>
              <a:buChar char="Ø"/>
            </a:pPr>
            <a:endParaRPr lang="en-IE" sz="2000" dirty="0" smtClean="0">
              <a:solidFill>
                <a:srgbClr val="FF0000"/>
              </a:solidFill>
            </a:endParaRPr>
          </a:p>
          <a:p>
            <a:endParaRPr lang="en-GB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619672" y="457200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>
                <a:solidFill>
                  <a:schemeClr val="accent1">
                    <a:lumMod val="75000"/>
                  </a:schemeClr>
                </a:solidFill>
              </a:rPr>
              <a:t>Justifications for Mod_18_19</a:t>
            </a:r>
            <a:endParaRPr lang="en-IE" sz="2400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ab7cdb7554d4997ae876b11632fa575 xmlns="3cada6dc-2705-46ed-bab2-0b2cd6d935ca">
      <Terms xmlns="http://schemas.microsoft.com/office/infopath/2007/PartnerControls"/>
    </iab7cdb7554d4997ae876b11632fa575>
    <Mod_x0020_Id xmlns="83dee237-e653-49f0-9104-674b0aa2bf9b">Mod_18_19</Mod_x0020_Id>
    <WG_x0020_Link xmlns="83dee237-e653-49f0-9104-674b0aa2bf9b">
      <Url xsi:nil="true"/>
      <Description xsi:nil="true"/>
    </WG_x0020_Link>
    <Working_x0020_Group xmlns="83dee237-e653-49f0-9104-674b0aa2bf9b">Working Group 1</Working_x0020_Group>
    <Market xmlns="83dee237-e653-49f0-9104-674b0aa2bf9b">Balancing Market</Market>
    <Doc_x0020_Type xmlns="83dee237-e653-49f0-9104-674b0aa2bf9b">Mod  ID</Doc_x0020_Type>
    <TaxCatchAll xmlns="3cada6dc-2705-46ed-bab2-0b2cd6d935ca"/>
    <Document_x0020_Type xmlns="83dee237-e653-49f0-9104-674b0aa2bf9b">Presentations</Document_x0020_Type>
    <Meeting_x0020_No xmlns="83dee237-e653-49f0-9104-674b0aa2bf9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86811831C6F943A75C3AB05CFC8DA5" ma:contentTypeVersion="8" ma:contentTypeDescription="Create a new document." ma:contentTypeScope="" ma:versionID="72c8b4bf9ea73adc28e8e053ca1aa5c8">
  <xsd:schema xmlns:xsd="http://www.w3.org/2001/XMLSchema" xmlns:xs="http://www.w3.org/2001/XMLSchema" xmlns:p="http://schemas.microsoft.com/office/2006/metadata/properties" xmlns:ns2="3cada6dc-2705-46ed-bab2-0b2cd6d935ca" xmlns:ns3="83dee237-e653-49f0-9104-674b0aa2bf9b" targetNamespace="http://schemas.microsoft.com/office/2006/metadata/properties" ma:root="true" ma:fieldsID="53d4d918f57cfa4d471e332e5ae8694f" ns2:_="" ns3:_="">
    <xsd:import namespace="3cada6dc-2705-46ed-bab2-0b2cd6d935ca"/>
    <xsd:import namespace="83dee237-e653-49f0-9104-674b0aa2bf9b"/>
    <xsd:element name="properties">
      <xsd:complexType>
        <xsd:sequence>
          <xsd:element name="documentManagement">
            <xsd:complexType>
              <xsd:all>
                <xsd:element ref="ns2:iab7cdb7554d4997ae876b11632fa575" minOccurs="0"/>
                <xsd:element ref="ns2:TaxCatchAll" minOccurs="0"/>
                <xsd:element ref="ns2:TaxCatchAllLabel" minOccurs="0"/>
                <xsd:element ref="ns3:Document_x0020_Type" minOccurs="0"/>
                <xsd:element ref="ns3:Market"/>
                <xsd:element ref="ns3:Mod_x0020_Id" minOccurs="0"/>
                <xsd:element ref="ns3:Meeting_x0020_No" minOccurs="0"/>
                <xsd:element ref="ns3:Doc_x0020_Type" minOccurs="0"/>
                <xsd:element ref="ns3:WG_x0020_Link" minOccurs="0"/>
                <xsd:element ref="ns3:Working_x0020_Group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ada6dc-2705-46ed-bab2-0b2cd6d935ca" elementFormDefault="qualified">
    <xsd:import namespace="http://schemas.microsoft.com/office/2006/documentManagement/types"/>
    <xsd:import namespace="http://schemas.microsoft.com/office/infopath/2007/PartnerControls"/>
    <xsd:element name="iab7cdb7554d4997ae876b11632fa575" ma:index="8" nillable="true" ma:taxonomy="true" ma:internalName="iab7cdb7554d4997ae876b11632fa575" ma:taxonomyFieldName="File_x0020_Category" ma:displayName="File Category" ma:default="" ma:fieldId="{2ab7cdb7-554d-4997-ae87-6b11632fa575}" ma:taxonomyMulti="true" ma:sspId="bba0571d-0b8e-466e-908c-4c59ad63fd5c" ma:termSetId="d6e1f201-92b0-484d-8c3e-6dc5f6daf18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c5c619c4-3b62-4197-a5dd-cc1647151811}" ma:internalName="TaxCatchAll" ma:showField="CatchAllData" ma:web="163ea899-1ba7-4893-aeeb-6935f5518c4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c5c619c4-3b62-4197-a5dd-cc1647151811}" ma:internalName="TaxCatchAllLabel" ma:readOnly="true" ma:showField="CatchAllDataLabel" ma:web="163ea899-1ba7-4893-aeeb-6935f5518c4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dee237-e653-49f0-9104-674b0aa2bf9b" elementFormDefault="qualified">
    <xsd:import namespace="http://schemas.microsoft.com/office/2006/documentManagement/types"/>
    <xsd:import namespace="http://schemas.microsoft.com/office/infopath/2007/PartnerControls"/>
    <xsd:element name="Document_x0020_Type" ma:index="12" nillable="true" ma:displayName="Document Type" ma:format="Dropdown" ma:internalName="Document_x0020_Type">
      <xsd:simpleType>
        <xsd:restriction base="dms:Choice">
          <xsd:enumeration value="Actions log"/>
          <xsd:enumeration value="Agenda"/>
          <xsd:enumeration value="Archive"/>
          <xsd:enumeration value="Final Recommendation Report"/>
          <xsd:enumeration value="Working Group Report"/>
          <xsd:enumeration value="General Documents"/>
          <xsd:enumeration value="Meeting Docs"/>
          <xsd:enumeration value="Meeting Notes"/>
          <xsd:enumeration value="Minutes"/>
          <xsd:enumeration value="Mod proposal outcome"/>
          <xsd:enumeration value="New Mods"/>
          <xsd:enumeration value="Presentations"/>
          <xsd:enumeration value="RA Decision Letters"/>
          <xsd:enumeration value="RA Semo Meeting"/>
          <xsd:enumeration value="SEMO Update"/>
          <xsd:enumeration value="Team Meetings"/>
          <xsd:enumeration value="Trackers"/>
          <xsd:enumeration value="Withdrawal notification"/>
        </xsd:restriction>
      </xsd:simpleType>
    </xsd:element>
    <xsd:element name="Market" ma:index="13" ma:displayName="Market" ma:format="Dropdown" ma:internalName="Market">
      <xsd:simpleType>
        <xsd:restriction base="dms:Choice">
          <xsd:enumeration value="Balancing Market"/>
          <xsd:enumeration value="Capacity Market"/>
          <xsd:enumeration value="SEMOpx Market"/>
        </xsd:restriction>
      </xsd:simpleType>
    </xsd:element>
    <xsd:element name="Mod_x0020_Id" ma:index="14" nillable="true" ma:displayName="Mod Id" ma:format="Dropdown" ma:internalName="Mod_x0020_Id">
      <xsd:simpleType>
        <xsd:restriction base="dms:Choice">
          <xsd:enumeration value="SPX_01_18"/>
          <xsd:enumeration value="SPX_02_18"/>
          <xsd:enumeration value="SPX_03_18"/>
          <xsd:enumeration value="SPX_04_18"/>
          <xsd:enumeration value="SPX_05_18"/>
          <xsd:enumeration value="SPX_06_18"/>
          <xsd:enumeration value="SPX_07_18"/>
          <xsd:enumeration value="SPX_08_18"/>
          <xsd:enumeration value="SPX_09_18"/>
          <xsd:enumeration value="SPX_10_18"/>
          <xsd:enumeration value="MCF_01"/>
          <xsd:enumeration value="MCF_02"/>
          <xsd:enumeration value="MCF_03"/>
          <xsd:enumeration value="MCF_04"/>
          <xsd:enumeration value="MCF_05"/>
          <xsd:enumeration value="MCF_06"/>
          <xsd:enumeration value="MCF_07"/>
          <xsd:enumeration value="MOD_01_18"/>
          <xsd:enumeration value="MOD_02_18"/>
          <xsd:enumeration value="MOD_03_18"/>
          <xsd:enumeration value="MOD_04_18"/>
          <xsd:enumeration value="MOD_05_18"/>
          <xsd:enumeration value="MOD_06_18"/>
          <xsd:enumeration value="MOD_07_18"/>
          <xsd:enumeration value="MOD_08_18"/>
          <xsd:enumeration value="MOD_09_18"/>
          <xsd:enumeration value="MOD_10_18"/>
          <xsd:enumeration value="MOD_11_18"/>
          <xsd:enumeration value="MOD_12_18"/>
          <xsd:enumeration value="MOD_13_18"/>
          <xsd:enumeration value="MOD_14_18"/>
          <xsd:enumeration value="Mod_15_18"/>
          <xsd:enumeration value="Mod_16_18"/>
          <xsd:enumeration value="Mod_17_18"/>
          <xsd:enumeration value="Mod_18_18"/>
          <xsd:enumeration value="Mod_19_18"/>
          <xsd:enumeration value="Mod_20_18"/>
          <xsd:enumeration value="Mod_21_18"/>
          <xsd:enumeration value="Mod_22_18"/>
          <xsd:enumeration value="Mod_23_18"/>
          <xsd:enumeration value="Mod_24_18"/>
          <xsd:enumeration value="Mod_25_18"/>
          <xsd:enumeration value="Mod_26_18"/>
          <xsd:enumeration value="Mod_27_18"/>
          <xsd:enumeration value="Mod_28_18"/>
          <xsd:enumeration value="Mod_29_18"/>
          <xsd:enumeration value="Mod_30_18"/>
          <xsd:enumeration value="Mod_31_18"/>
          <xsd:enumeration value="Mod_32_18"/>
          <xsd:enumeration value="Mod_33_18"/>
          <xsd:enumeration value="Mod_34_18"/>
          <xsd:enumeration value="Mod_35_18"/>
          <xsd:enumeration value="Mod_36_18"/>
          <xsd:enumeration value="Mod_37_18"/>
          <xsd:enumeration value="Mod_38_18"/>
          <xsd:enumeration value="Mod_1_19"/>
          <xsd:enumeration value="Mod_2_19"/>
          <xsd:enumeration value="Mod_3_19"/>
          <xsd:enumeration value="Mod_4_19"/>
          <xsd:enumeration value="Mod_5_19"/>
          <xsd:enumeration value="Mod_6_19"/>
          <xsd:enumeration value="Mod_7_19"/>
          <xsd:enumeration value="Mod_8_19"/>
          <xsd:enumeration value="Mod_9_19"/>
          <xsd:enumeration value="Mod_10_19"/>
          <xsd:enumeration value="Mod_11_19"/>
          <xsd:enumeration value="Mod_12_19"/>
          <xsd:enumeration value="Mod_13_19"/>
          <xsd:enumeration value="Mod_14_19"/>
          <xsd:enumeration value="Mod_15_19"/>
          <xsd:enumeration value="Mod_16_19"/>
          <xsd:enumeration value="Mod_17_19"/>
          <xsd:enumeration value="Mod_18_19"/>
          <xsd:enumeration value="Mod_19_19"/>
          <xsd:enumeration value="Mod_20_19"/>
          <xsd:enumeration value="Mod_21_19"/>
          <xsd:enumeration value="Mod_22_19"/>
          <xsd:enumeration value="Mod_23_19"/>
          <xsd:enumeration value="Mod_24_19"/>
          <xsd:enumeration value="Mod_25_19"/>
          <xsd:enumeration value="Mod_26_19"/>
          <xsd:enumeration value="Mod_27_19"/>
          <xsd:enumeration value="Mod_28_19"/>
          <xsd:enumeration value="Mod_29_19"/>
          <xsd:enumeration value="Mod_30_19"/>
          <xsd:enumeration value="Mod_31_19"/>
          <xsd:enumeration value="Mod_32_19"/>
          <xsd:enumeration value="Mod_33_19"/>
          <xsd:enumeration value="Mod_34_19"/>
          <xsd:enumeration value="Mod_35_19"/>
          <xsd:enumeration value="Mod_36_19"/>
          <xsd:enumeration value="Mod_37_19"/>
          <xsd:enumeration value="Mod_38_19"/>
          <xsd:enumeration value="Mod_39_19"/>
          <xsd:enumeration value="Mod_40_19"/>
        </xsd:restriction>
      </xsd:simpleType>
    </xsd:element>
    <xsd:element name="Meeting_x0020_No" ma:index="15" nillable="true" ma:displayName="Meeting No" ma:format="Dropdown" ma:internalName="Meeting_x0020_No">
      <xsd:simpleType>
        <xsd:restriction base="dms:Choice">
          <xsd:enumeration value="1"/>
          <xsd:enumeration value="2"/>
          <xsd:enumeration value="3"/>
          <xsd:enumeration value="4"/>
          <xsd:enumeration value="5"/>
          <xsd:enumeration value="6"/>
          <xsd:enumeration value="7"/>
          <xsd:enumeration value="8"/>
          <xsd:enumeration value="9"/>
          <xsd:enumeration value="10"/>
          <xsd:enumeration value="11"/>
          <xsd:enumeration value="12"/>
          <xsd:enumeration value="13"/>
          <xsd:enumeration value="14"/>
          <xsd:enumeration value="15"/>
          <xsd:enumeration value="16"/>
          <xsd:enumeration value="17"/>
          <xsd:enumeration value="18"/>
          <xsd:enumeration value="19"/>
          <xsd:enumeration value="20"/>
          <xsd:enumeration value="21"/>
          <xsd:enumeration value="22"/>
          <xsd:enumeration value="23"/>
          <xsd:enumeration value="24"/>
          <xsd:enumeration value="25"/>
          <xsd:enumeration value="26"/>
          <xsd:enumeration value="27"/>
          <xsd:enumeration value="28"/>
          <xsd:enumeration value="29"/>
          <xsd:enumeration value="30"/>
          <xsd:enumeration value="31"/>
          <xsd:enumeration value="32"/>
          <xsd:enumeration value="33"/>
          <xsd:enumeration value="34"/>
          <xsd:enumeration value="35"/>
          <xsd:enumeration value="36"/>
          <xsd:enumeration value="37"/>
          <xsd:enumeration value="38"/>
          <xsd:enumeration value="39"/>
          <xsd:enumeration value="40"/>
          <xsd:enumeration value="41"/>
          <xsd:enumeration value="42"/>
          <xsd:enumeration value="43"/>
          <xsd:enumeration value="44"/>
          <xsd:enumeration value="45"/>
          <xsd:enumeration value="46"/>
          <xsd:enumeration value="47"/>
          <xsd:enumeration value="48"/>
          <xsd:enumeration value="49"/>
          <xsd:enumeration value="50"/>
          <xsd:enumeration value="51"/>
          <xsd:enumeration value="52"/>
          <xsd:enumeration value="53"/>
          <xsd:enumeration value="54"/>
          <xsd:enumeration value="55"/>
          <xsd:enumeration value="56"/>
          <xsd:enumeration value="57"/>
          <xsd:enumeration value="58"/>
          <xsd:enumeration value="59"/>
          <xsd:enumeration value="60"/>
          <xsd:enumeration value="61"/>
          <xsd:enumeration value="62"/>
          <xsd:enumeration value="63"/>
          <xsd:enumeration value="64"/>
          <xsd:enumeration value="65"/>
          <xsd:enumeration value="66"/>
          <xsd:enumeration value="67"/>
          <xsd:enumeration value="68"/>
          <xsd:enumeration value="69"/>
          <xsd:enumeration value="70"/>
          <xsd:enumeration value="71"/>
          <xsd:enumeration value="72"/>
          <xsd:enumeration value="73"/>
          <xsd:enumeration value="74"/>
          <xsd:enumeration value="75"/>
          <xsd:enumeration value="76"/>
          <xsd:enumeration value="77"/>
          <xsd:enumeration value="78"/>
          <xsd:enumeration value="79"/>
          <xsd:enumeration value="80"/>
          <xsd:enumeration value="81"/>
          <xsd:enumeration value="82"/>
          <xsd:enumeration value="83"/>
          <xsd:enumeration value="84"/>
          <xsd:enumeration value="85"/>
          <xsd:enumeration value="86"/>
          <xsd:enumeration value="87"/>
          <xsd:enumeration value="88"/>
          <xsd:enumeration value="89"/>
          <xsd:enumeration value="90"/>
          <xsd:enumeration value="91"/>
          <xsd:enumeration value="92"/>
          <xsd:enumeration value="93"/>
          <xsd:enumeration value="94"/>
          <xsd:enumeration value="95"/>
          <xsd:enumeration value="96"/>
          <xsd:enumeration value="97"/>
          <xsd:enumeration value="98"/>
          <xsd:enumeration value="99"/>
          <xsd:enumeration value="100"/>
          <xsd:enumeration value="101"/>
          <xsd:enumeration value="102"/>
          <xsd:enumeration value="103"/>
          <xsd:enumeration value="104"/>
          <xsd:enumeration value="105"/>
          <xsd:enumeration value="106"/>
          <xsd:enumeration value="107"/>
          <xsd:enumeration value="108"/>
          <xsd:enumeration value="109"/>
          <xsd:enumeration value="110"/>
          <xsd:enumeration value="111"/>
          <xsd:enumeration value="112"/>
          <xsd:enumeration value="113"/>
          <xsd:enumeration value="114"/>
          <xsd:enumeration value="115"/>
          <xsd:enumeration value="116"/>
          <xsd:enumeration value="117"/>
          <xsd:enumeration value="118"/>
          <xsd:enumeration value="119"/>
          <xsd:enumeration value="120"/>
          <xsd:enumeration value="121"/>
          <xsd:enumeration value="122"/>
          <xsd:enumeration value="123"/>
          <xsd:enumeration value="124"/>
          <xsd:enumeration value="125"/>
          <xsd:enumeration value="126"/>
          <xsd:enumeration value="127"/>
          <xsd:enumeration value="128"/>
          <xsd:enumeration value="129"/>
          <xsd:enumeration value="130"/>
          <xsd:enumeration value="131"/>
          <xsd:enumeration value="132"/>
          <xsd:enumeration value="133"/>
          <xsd:enumeration value="134"/>
          <xsd:enumeration value="135"/>
          <xsd:enumeration value="136"/>
          <xsd:enumeration value="137"/>
          <xsd:enumeration value="138"/>
          <xsd:enumeration value="139"/>
          <xsd:enumeration value="140"/>
          <xsd:enumeration value="141"/>
          <xsd:enumeration value="142"/>
          <xsd:enumeration value="143"/>
          <xsd:enumeration value="144"/>
          <xsd:enumeration value="145"/>
          <xsd:enumeration value="146"/>
          <xsd:enumeration value="147"/>
          <xsd:enumeration value="148"/>
          <xsd:enumeration value="149"/>
          <xsd:enumeration value="150"/>
          <xsd:enumeration value="151"/>
          <xsd:enumeration value="152"/>
          <xsd:enumeration value="153"/>
          <xsd:enumeration value="154"/>
          <xsd:enumeration value="155"/>
          <xsd:enumeration value="156"/>
          <xsd:enumeration value="157"/>
          <xsd:enumeration value="158"/>
          <xsd:enumeration value="159"/>
          <xsd:enumeration value="160"/>
          <xsd:enumeration value="161"/>
          <xsd:enumeration value="162"/>
          <xsd:enumeration value="163"/>
          <xsd:enumeration value="164"/>
          <xsd:enumeration value="165"/>
          <xsd:enumeration value="166"/>
          <xsd:enumeration value="167"/>
          <xsd:enumeration value="168"/>
          <xsd:enumeration value="169"/>
          <xsd:enumeration value="170"/>
          <xsd:enumeration value="171"/>
          <xsd:enumeration value="172"/>
          <xsd:enumeration value="173"/>
          <xsd:enumeration value="174"/>
          <xsd:enumeration value="175"/>
          <xsd:enumeration value="176"/>
          <xsd:enumeration value="177"/>
          <xsd:enumeration value="178"/>
          <xsd:enumeration value="179"/>
          <xsd:enumeration value="180"/>
          <xsd:enumeration value="181"/>
          <xsd:enumeration value="182"/>
          <xsd:enumeration value="183"/>
          <xsd:enumeration value="184"/>
          <xsd:enumeration value="185"/>
          <xsd:enumeration value="186"/>
          <xsd:enumeration value="187"/>
          <xsd:enumeration value="188"/>
          <xsd:enumeration value="189"/>
          <xsd:enumeration value="190"/>
          <xsd:enumeration value="191"/>
          <xsd:enumeration value="192"/>
          <xsd:enumeration value="193"/>
          <xsd:enumeration value="194"/>
          <xsd:enumeration value="195"/>
          <xsd:enumeration value="196"/>
          <xsd:enumeration value="197"/>
          <xsd:enumeration value="198"/>
          <xsd:enumeration value="199"/>
          <xsd:enumeration value="200"/>
          <xsd:enumeration value="201"/>
          <xsd:enumeration value="202"/>
          <xsd:enumeration value="203"/>
          <xsd:enumeration value="204"/>
          <xsd:enumeration value="205"/>
          <xsd:enumeration value="206"/>
          <xsd:enumeration value="207"/>
          <xsd:enumeration value="208"/>
          <xsd:enumeration value="209"/>
          <xsd:enumeration value="210"/>
          <xsd:enumeration value="211"/>
          <xsd:enumeration value="212"/>
          <xsd:enumeration value="213"/>
          <xsd:enumeration value="214"/>
          <xsd:enumeration value="215"/>
          <xsd:enumeration value="216"/>
          <xsd:enumeration value="217"/>
          <xsd:enumeration value="218"/>
          <xsd:enumeration value="219"/>
          <xsd:enumeration value="220"/>
          <xsd:enumeration value="221"/>
          <xsd:enumeration value="222"/>
          <xsd:enumeration value="223"/>
          <xsd:enumeration value="224"/>
          <xsd:enumeration value="225"/>
          <xsd:enumeration value="226"/>
          <xsd:enumeration value="227"/>
          <xsd:enumeration value="228"/>
          <xsd:enumeration value="229"/>
          <xsd:enumeration value="230"/>
          <xsd:enumeration value="231"/>
          <xsd:enumeration value="232"/>
          <xsd:enumeration value="233"/>
          <xsd:enumeration value="234"/>
          <xsd:enumeration value="235"/>
          <xsd:enumeration value="236"/>
          <xsd:enumeration value="237"/>
          <xsd:enumeration value="238"/>
          <xsd:enumeration value="239"/>
          <xsd:enumeration value="240"/>
          <xsd:enumeration value="241"/>
          <xsd:enumeration value="242"/>
          <xsd:enumeration value="243"/>
          <xsd:enumeration value="244"/>
          <xsd:enumeration value="245"/>
          <xsd:enumeration value="246"/>
          <xsd:enumeration value="247"/>
          <xsd:enumeration value="248"/>
          <xsd:enumeration value="249"/>
          <xsd:enumeration value="250"/>
          <xsd:enumeration value="251"/>
          <xsd:enumeration value="252"/>
          <xsd:enumeration value="253"/>
          <xsd:enumeration value="254"/>
          <xsd:enumeration value="255"/>
          <xsd:enumeration value="256"/>
          <xsd:enumeration value="257"/>
          <xsd:enumeration value="258"/>
          <xsd:enumeration value="259"/>
          <xsd:enumeration value="260"/>
          <xsd:enumeration value="261"/>
          <xsd:enumeration value="262"/>
          <xsd:enumeration value="263"/>
          <xsd:enumeration value="264"/>
          <xsd:enumeration value="265"/>
          <xsd:enumeration value="266"/>
          <xsd:enumeration value="267"/>
          <xsd:enumeration value="268"/>
          <xsd:enumeration value="269"/>
          <xsd:enumeration value="270"/>
          <xsd:enumeration value="271"/>
          <xsd:enumeration value="272"/>
          <xsd:enumeration value="273"/>
          <xsd:enumeration value="274"/>
          <xsd:enumeration value="275"/>
          <xsd:enumeration value="276"/>
          <xsd:enumeration value="277"/>
          <xsd:enumeration value="278"/>
          <xsd:enumeration value="279"/>
          <xsd:enumeration value="280"/>
          <xsd:enumeration value="281"/>
          <xsd:enumeration value="282"/>
          <xsd:enumeration value="283"/>
          <xsd:enumeration value="284"/>
          <xsd:enumeration value="285"/>
          <xsd:enumeration value="286"/>
          <xsd:enumeration value="287"/>
          <xsd:enumeration value="288"/>
          <xsd:enumeration value="289"/>
          <xsd:enumeration value="290"/>
          <xsd:enumeration value="291"/>
          <xsd:enumeration value="292"/>
          <xsd:enumeration value="293"/>
          <xsd:enumeration value="294"/>
          <xsd:enumeration value="295"/>
          <xsd:enumeration value="296"/>
          <xsd:enumeration value="297"/>
          <xsd:enumeration value="298"/>
          <xsd:enumeration value="299"/>
          <xsd:enumeration value="300"/>
        </xsd:restriction>
      </xsd:simpleType>
    </xsd:element>
    <xsd:element name="Doc_x0020_Type" ma:index="16" nillable="true" ma:displayName="Doc Category" ma:format="Dropdown" ma:internalName="Doc_x0020_Type" ma:readOnly="false">
      <xsd:simpleType>
        <xsd:restriction base="dms:Choice">
          <xsd:enumeration value="Meeting No"/>
          <xsd:enumeration value="Working Group"/>
          <xsd:enumeration value="Mod  ID"/>
          <xsd:enumeration value="Trackers"/>
          <xsd:enumeration value="SL Docs"/>
          <xsd:enumeration value="Internal Mods Meetings"/>
        </xsd:restriction>
      </xsd:simpleType>
    </xsd:element>
    <xsd:element name="WG_x0020_Link" ma:index="17" nillable="true" ma:displayName="WG Link" ma:format="Hyperlink" ma:internalName="WG_x0020_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Working_x0020_Group" ma:index="18" nillable="true" ma:displayName="Working Group" ma:default="Working Group 1" ma:format="Dropdown" ma:internalName="Working_x0020_Group">
      <xsd:simpleType>
        <xsd:restriction base="dms:Choice">
          <xsd:enumeration value="Working Group 1"/>
          <xsd:enumeration value="Working Group 2"/>
          <xsd:enumeration value="Working Group 3"/>
          <xsd:enumeration value="Working Group 4"/>
          <xsd:enumeration value="Working Group 5"/>
          <xsd:enumeration value="Working Group 6"/>
          <xsd:enumeration value="Working Group 7"/>
          <xsd:enumeration value="Working Group 8"/>
          <xsd:enumeration value="Working Group 9"/>
          <xsd:enumeration value="Working Group 10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9EB6C20-939C-41D6-B053-2C9556E4D186}">
  <ds:schemaRefs>
    <ds:schemaRef ds:uri="http://purl.org/dc/elements/1.1/"/>
    <ds:schemaRef ds:uri="83dee237-e653-49f0-9104-674b0aa2bf9b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terms/"/>
    <ds:schemaRef ds:uri="http://schemas.microsoft.com/office/2006/metadata/properties"/>
    <ds:schemaRef ds:uri="3cada6dc-2705-46ed-bab2-0b2cd6d935ca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E29C99F-C611-4847-9437-EF459B83CA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78917A8-9A3A-43B0-8FC8-E329DA9524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cada6dc-2705-46ed-bab2-0b2cd6d935ca"/>
    <ds:schemaRef ds:uri="83dee237-e653-49f0-9104-674b0aa2bf9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1743</TotalTime>
  <Words>297</Words>
  <Application>Microsoft Office PowerPoint</Application>
  <PresentationFormat>On-screen Show (4:3)</PresentationFormat>
  <Paragraphs>36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Legal Drafting for F.11.2.2 and F.11.2.4 </vt:lpstr>
      <vt:lpstr>Legal Drafting for F.11.2.6 and Glossary definition </vt:lpstr>
      <vt:lpstr>Legal Drafting for Glossary Variables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Goodman, Christopher</dc:creator>
  <cp:lastModifiedBy>Linnane, Sandra</cp:lastModifiedBy>
  <cp:revision>146</cp:revision>
  <cp:lastPrinted>2019-04-10T12:09:40Z</cp:lastPrinted>
  <dcterms:created xsi:type="dcterms:W3CDTF">2006-08-16T00:00:00Z</dcterms:created>
  <dcterms:modified xsi:type="dcterms:W3CDTF">2019-10-25T15:08:10Z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0x0101007A86811831C6F943A75C3AB05CFC8DA5</vt:lpwstr>
  </property>
  <property fmtid="{D5CDD505-2E9C-101B-9397-08002B2CF9AE}" pid="3" name="File Category">
    <vt:lpwstr/>
  </property>
</Properties>
</file>