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1F4A29-030D-4B4F-B785-7ED1ED9ADCB5}" type="datetimeFigureOut">
              <a:rPr lang="en-IE" smtClean="0"/>
              <a:pPr/>
              <a:t>12/06/2018</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9964B5-F27B-4079-9831-3A1C4054BA10}"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308304" y="188640"/>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17" name="TextBox 16"/>
          <p:cNvSpPr txBox="1"/>
          <p:nvPr/>
        </p:nvSpPr>
        <p:spPr>
          <a:xfrm>
            <a:off x="1524000" y="1524000"/>
            <a:ext cx="5832648" cy="2893100"/>
          </a:xfrm>
          <a:prstGeom prst="rect">
            <a:avLst/>
          </a:prstGeom>
          <a:noFill/>
        </p:spPr>
        <p:txBody>
          <a:bodyPr wrap="square" rtlCol="0">
            <a:spAutoFit/>
          </a:bodyPr>
          <a:lstStyle/>
          <a:p>
            <a:pPr algn="ctr"/>
            <a:r>
              <a:rPr lang="en-GB" sz="3800" b="1" smtClean="0"/>
              <a:t>MOD_19_18</a:t>
            </a:r>
            <a:endParaRPr lang="en-GB" sz="3800" b="1" dirty="0" smtClean="0"/>
          </a:p>
          <a:p>
            <a:pPr algn="ctr"/>
            <a:endParaRPr lang="en-GB" sz="3800" b="1" dirty="0" smtClean="0"/>
          </a:p>
          <a:p>
            <a:pPr algn="ctr"/>
            <a:r>
              <a:rPr lang="en-GB" sz="3000" b="1" dirty="0" smtClean="0"/>
              <a:t>Part B Housekeeping 1</a:t>
            </a:r>
          </a:p>
          <a:p>
            <a:pPr algn="ctr"/>
            <a:endParaRPr lang="en-GB" sz="3800" b="1" dirty="0" smtClean="0"/>
          </a:p>
          <a:p>
            <a:pPr algn="ctr"/>
            <a:r>
              <a:rPr lang="en-GB" sz="3800" b="1" dirty="0" smtClean="0"/>
              <a:t>21</a:t>
            </a:r>
            <a:r>
              <a:rPr lang="en-GB" sz="3800" b="1" baseline="30000" dirty="0" smtClean="0"/>
              <a:t>st</a:t>
            </a:r>
            <a:r>
              <a:rPr lang="en-GB" sz="3800" b="1" dirty="0" smtClean="0"/>
              <a:t> June 2018</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04800" y="762000"/>
            <a:ext cx="8496944" cy="5755422"/>
          </a:xfrm>
          <a:prstGeom prst="rect">
            <a:avLst/>
          </a:prstGeom>
          <a:noFill/>
        </p:spPr>
        <p:txBody>
          <a:bodyPr wrap="square" rtlCol="0">
            <a:spAutoFit/>
          </a:bodyPr>
          <a:lstStyle/>
          <a:p>
            <a:pPr marL="179388" indent="-179388">
              <a:buFont typeface="Wingdings" pitchFamily="2" charset="2"/>
              <a:buChar char="Ø"/>
            </a:pPr>
            <a:endParaRPr lang="en-GB" sz="1600" dirty="0" smtClean="0"/>
          </a:p>
          <a:p>
            <a:pPr marL="179388" indent="-179388">
              <a:buFont typeface="Wingdings" pitchFamily="2" charset="2"/>
              <a:buChar char="Ø"/>
            </a:pPr>
            <a:r>
              <a:rPr lang="en-GB" sz="1600" dirty="0" smtClean="0"/>
              <a:t>This proposal seeks to address various (Circa 30) minor housekeeping items. It has been necessary to consolidate these items in an effort to ensure that there are no errors in correcting them as raising them piecemeal would be more difficult to track where there are multiple changes to a single paragraph.</a:t>
            </a:r>
          </a:p>
          <a:p>
            <a:pPr marL="179388" indent="-179388">
              <a:buFont typeface="Wingdings" pitchFamily="2" charset="2"/>
              <a:buChar char="Ø"/>
            </a:pPr>
            <a:endParaRPr lang="en-GB" sz="1600" dirty="0" smtClean="0"/>
          </a:p>
          <a:p>
            <a:pPr marL="179388" indent="-179388">
              <a:buFont typeface="Wingdings" pitchFamily="2" charset="2"/>
              <a:buChar char="Ø"/>
            </a:pPr>
            <a:r>
              <a:rPr lang="en-GB" sz="1600" dirty="0" smtClean="0"/>
              <a:t>Note that where a housekeeping change is proposed for a paragraph which is subject to another proposal which has been approved or recommended for approval we have sought to use the latest drafting – this can be rolled back if necessary but appears the most pragmatic approach to avoid errors</a:t>
            </a:r>
          </a:p>
          <a:p>
            <a:pPr marL="179388" indent="-179388"/>
            <a:endParaRPr lang="en-GB" sz="1600" dirty="0" smtClean="0"/>
          </a:p>
          <a:p>
            <a:pPr marL="179388" indent="-179388">
              <a:buFont typeface="Wingdings" pitchFamily="2" charset="2"/>
              <a:buChar char="Ø"/>
            </a:pPr>
            <a:r>
              <a:rPr lang="en-GB" sz="1600" dirty="0" smtClean="0"/>
              <a:t>The Majority of these changes fall under four categories being;</a:t>
            </a:r>
          </a:p>
          <a:p>
            <a:pPr marL="179388" indent="-179388">
              <a:buFont typeface="Wingdings" pitchFamily="2" charset="2"/>
              <a:buChar char="Ø"/>
            </a:pPr>
            <a:endParaRPr lang="en-GB" sz="1600" dirty="0" smtClean="0"/>
          </a:p>
          <a:p>
            <a:pPr marL="636588" lvl="1" indent="-179388">
              <a:buFont typeface="Wingdings" pitchFamily="2" charset="2"/>
              <a:buChar char="Ø"/>
            </a:pPr>
            <a:r>
              <a:rPr lang="en-GB" sz="1600" b="1" dirty="0" smtClean="0"/>
              <a:t>Incorrect References </a:t>
            </a:r>
            <a:r>
              <a:rPr lang="en-GB" sz="1600" dirty="0" smtClean="0"/>
              <a:t>– errant references to other paragraphs which likely resulted from changes to the structure of the Code as drafting progressed </a:t>
            </a:r>
          </a:p>
          <a:p>
            <a:pPr marL="636588" lvl="1" indent="-179388"/>
            <a:endParaRPr lang="en-GB" sz="1600" dirty="0" smtClean="0"/>
          </a:p>
          <a:p>
            <a:pPr marL="636588" lvl="1" indent="-179388">
              <a:buFont typeface="Wingdings" pitchFamily="2" charset="2"/>
              <a:buChar char="Ø"/>
            </a:pPr>
            <a:r>
              <a:rPr lang="en-GB" sz="1600" b="1" dirty="0" smtClean="0"/>
              <a:t>Variable Errors </a:t>
            </a:r>
            <a:r>
              <a:rPr lang="en-GB" sz="1600" dirty="0" smtClean="0"/>
              <a:t>– Incorrect acronyms, descriptions and/or subscripts</a:t>
            </a:r>
          </a:p>
          <a:p>
            <a:pPr marL="636588" lvl="1" indent="-179388"/>
            <a:endParaRPr lang="en-GB" sz="1600" dirty="0" smtClean="0"/>
          </a:p>
          <a:p>
            <a:pPr marL="636588" lvl="1" indent="-179388">
              <a:buFont typeface="Wingdings" pitchFamily="2" charset="2"/>
              <a:buChar char="Ø"/>
            </a:pPr>
            <a:r>
              <a:rPr lang="en-GB" sz="1600" b="1" dirty="0" smtClean="0"/>
              <a:t>Typographical Errors </a:t>
            </a:r>
            <a:r>
              <a:rPr lang="en-GB" sz="1600" dirty="0" smtClean="0"/>
              <a:t>– Duplicated words, missing words and incorrect capitalisation/use of defined terms</a:t>
            </a:r>
          </a:p>
          <a:p>
            <a:pPr marL="636588" lvl="1" indent="-179388"/>
            <a:endParaRPr lang="en-GB" sz="1600" dirty="0" smtClean="0"/>
          </a:p>
          <a:p>
            <a:pPr marL="636588" lvl="1" indent="-179388">
              <a:buFont typeface="Wingdings" pitchFamily="2" charset="2"/>
              <a:buChar char="Ø"/>
            </a:pPr>
            <a:r>
              <a:rPr lang="en-GB" sz="1600" b="1" dirty="0" smtClean="0"/>
              <a:t>Drafting Errors </a:t>
            </a:r>
            <a:r>
              <a:rPr lang="en-GB" sz="1600" dirty="0" smtClean="0"/>
              <a:t>– Wording which is either unclear or incorrect</a:t>
            </a:r>
          </a:p>
          <a:p>
            <a:pPr marL="179388" indent="-179388">
              <a:buFont typeface="Wingdings" pitchFamily="2" charset="2"/>
              <a:buChar char="Ø"/>
            </a:pPr>
            <a:endParaRPr lang="en-GB" sz="1600" dirty="0" smtClean="0"/>
          </a:p>
        </p:txBody>
      </p:sp>
      <p:sp>
        <p:nvSpPr>
          <p:cNvPr id="8" name="TextBox 7"/>
          <p:cNvSpPr txBox="1"/>
          <p:nvPr/>
        </p:nvSpPr>
        <p:spPr>
          <a:xfrm>
            <a:off x="1524000" y="381000"/>
            <a:ext cx="5832648" cy="461665"/>
          </a:xfrm>
          <a:prstGeom prst="rect">
            <a:avLst/>
          </a:prstGeom>
          <a:noFill/>
        </p:spPr>
        <p:txBody>
          <a:bodyPr wrap="square" rtlCol="0">
            <a:spAutoFit/>
          </a:bodyPr>
          <a:lstStyle/>
          <a:p>
            <a:pPr algn="ctr"/>
            <a:r>
              <a:rPr lang="en-GB" sz="2400" b="1" u="sng" dirty="0" smtClean="0"/>
              <a:t>Summary Information</a:t>
            </a:r>
            <a:endParaRPr lang="en-IE" sz="2400" b="1" u="sn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28600" y="1447800"/>
            <a:ext cx="8496944" cy="3293209"/>
          </a:xfrm>
          <a:prstGeom prst="rect">
            <a:avLst/>
          </a:prstGeom>
          <a:noFill/>
        </p:spPr>
        <p:txBody>
          <a:bodyPr wrap="square" rtlCol="0">
            <a:spAutoFit/>
          </a:bodyPr>
          <a:lstStyle/>
          <a:p>
            <a:pPr marL="179388" indent="-179388">
              <a:buFont typeface="Wingdings" pitchFamily="2" charset="2"/>
              <a:buChar char="Ø"/>
            </a:pPr>
            <a:r>
              <a:rPr lang="en-GB" sz="1600" dirty="0" smtClean="0"/>
              <a:t>There are three changes which may be considered more significant than the other housekeeping items;</a:t>
            </a:r>
          </a:p>
          <a:p>
            <a:pPr marL="179388" indent="-179388">
              <a:buFont typeface="Wingdings" pitchFamily="2" charset="2"/>
              <a:buChar char="Ø"/>
            </a:pPr>
            <a:endParaRPr lang="en-GB" sz="1600" dirty="0" smtClean="0"/>
          </a:p>
          <a:p>
            <a:pPr marL="636588" lvl="1" indent="-179388">
              <a:buFont typeface="Wingdings" pitchFamily="2" charset="2"/>
              <a:buChar char="Ø"/>
            </a:pPr>
            <a:r>
              <a:rPr lang="en-GB" sz="1600" dirty="0" smtClean="0"/>
              <a:t>Change to Physical Notification granularity from 15 minute to 30 minute within Appendix I</a:t>
            </a:r>
          </a:p>
          <a:p>
            <a:pPr marL="636588" lvl="1" indent="-179388">
              <a:buFont typeface="Wingdings" pitchFamily="2" charset="2"/>
              <a:buChar char="Ø"/>
            </a:pPr>
            <a:endParaRPr lang="en-GB" sz="1600" dirty="0" smtClean="0"/>
          </a:p>
          <a:p>
            <a:pPr marL="636588" lvl="1" indent="-179388">
              <a:buFont typeface="Wingdings" pitchFamily="2" charset="2"/>
              <a:buChar char="Ø"/>
            </a:pPr>
            <a:r>
              <a:rPr lang="en-GB" sz="1600" dirty="0" smtClean="0"/>
              <a:t>Signage correction for </a:t>
            </a:r>
            <a:r>
              <a:rPr lang="en-GB" sz="1600" dirty="0" err="1" smtClean="0"/>
              <a:t>para</a:t>
            </a:r>
            <a:r>
              <a:rPr lang="en-GB" sz="1600" dirty="0" smtClean="0"/>
              <a:t> G.14.3.3 by introducing a minus sign (similar to a correction to G.14.8.1) which was omitted from Mod_11_18</a:t>
            </a:r>
          </a:p>
          <a:p>
            <a:pPr marL="636588" lvl="1" indent="-179388">
              <a:buFont typeface="Wingdings" pitchFamily="2" charset="2"/>
              <a:buChar char="Ø"/>
            </a:pPr>
            <a:endParaRPr lang="en-GB" sz="1600" dirty="0" smtClean="0"/>
          </a:p>
          <a:p>
            <a:pPr marL="636588" lvl="1" indent="-179388">
              <a:buFont typeface="Wingdings" pitchFamily="2" charset="2"/>
              <a:buChar char="Ø"/>
            </a:pPr>
            <a:r>
              <a:rPr lang="en-GB" sz="1600" dirty="0" smtClean="0"/>
              <a:t>Correction to the definition of Demand Side Non Delivery Percentage (FNDDS) to clarify that this percentage reflects all non delivery as opposed to only non delivery related to non compliance with Dispatch </a:t>
            </a:r>
            <a:r>
              <a:rPr lang="en-GB" sz="1600" dirty="0" smtClean="0"/>
              <a:t>Instructions thus appropriately leaving the detail of how the value should be determined to the performance monitoring methodology rather than including prescriptive detail </a:t>
            </a:r>
            <a:r>
              <a:rPr lang="en-GB" sz="1600" smtClean="0"/>
              <a:t>in the Code</a:t>
            </a:r>
            <a:endParaRPr lang="en-GB" sz="1600" dirty="0" smtClean="0"/>
          </a:p>
        </p:txBody>
      </p:sp>
      <p:sp>
        <p:nvSpPr>
          <p:cNvPr id="8" name="TextBox 7"/>
          <p:cNvSpPr txBox="1"/>
          <p:nvPr/>
        </p:nvSpPr>
        <p:spPr>
          <a:xfrm>
            <a:off x="1524000" y="381000"/>
            <a:ext cx="5832648" cy="830997"/>
          </a:xfrm>
          <a:prstGeom prst="rect">
            <a:avLst/>
          </a:prstGeom>
          <a:noFill/>
        </p:spPr>
        <p:txBody>
          <a:bodyPr wrap="square" rtlCol="0">
            <a:spAutoFit/>
          </a:bodyPr>
          <a:lstStyle/>
          <a:p>
            <a:pPr algn="ctr"/>
            <a:r>
              <a:rPr lang="en-GB" sz="2400" b="1" u="sng" dirty="0" smtClean="0"/>
              <a:t>Summary Information – More Substantial Changes</a:t>
            </a:r>
            <a:endParaRPr lang="en-IE" sz="2400"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685800" y="381000"/>
            <a:ext cx="6670848" cy="461665"/>
          </a:xfrm>
          <a:prstGeom prst="rect">
            <a:avLst/>
          </a:prstGeom>
          <a:noFill/>
        </p:spPr>
        <p:txBody>
          <a:bodyPr wrap="square" rtlCol="0">
            <a:spAutoFit/>
          </a:bodyPr>
          <a:lstStyle/>
          <a:p>
            <a:pPr algn="ctr"/>
            <a:r>
              <a:rPr lang="en-GB" sz="2400" b="1" u="sng" dirty="0" smtClean="0"/>
              <a:t>Summary Information – Incorrect References</a:t>
            </a:r>
            <a:endParaRPr lang="en-IE" sz="2400" b="1" u="sng" dirty="0"/>
          </a:p>
        </p:txBody>
      </p:sp>
      <p:sp>
        <p:nvSpPr>
          <p:cNvPr id="9" name="TextBox 8"/>
          <p:cNvSpPr txBox="1"/>
          <p:nvPr/>
        </p:nvSpPr>
        <p:spPr>
          <a:xfrm>
            <a:off x="228600" y="1447800"/>
            <a:ext cx="8496944" cy="5016758"/>
          </a:xfrm>
          <a:prstGeom prst="rect">
            <a:avLst/>
          </a:prstGeom>
          <a:noFill/>
        </p:spPr>
        <p:txBody>
          <a:bodyPr wrap="square" rtlCol="0">
            <a:spAutoFit/>
          </a:bodyPr>
          <a:lstStyle/>
          <a:p>
            <a:pPr marL="179388" indent="-179388">
              <a:buFont typeface="Wingdings" pitchFamily="2" charset="2"/>
              <a:buChar char="Ø"/>
            </a:pPr>
            <a:r>
              <a:rPr lang="en-GB" sz="1600" dirty="0" smtClean="0"/>
              <a:t>This proposal aims to correct a total of five incorrect internal references as follows;</a:t>
            </a:r>
          </a:p>
          <a:p>
            <a:pPr marL="179388" indent="-179388">
              <a:buFont typeface="Wingdings" pitchFamily="2" charset="2"/>
              <a:buChar char="Ø"/>
            </a:pPr>
            <a:endParaRPr lang="en-GB" sz="1600" dirty="0" smtClean="0"/>
          </a:p>
          <a:p>
            <a:pPr marL="636588" lvl="1" indent="-179388">
              <a:buFont typeface="Wingdings" pitchFamily="2" charset="2"/>
              <a:buChar char="Ø"/>
            </a:pPr>
            <a:r>
              <a:rPr lang="en-GB" sz="1600" dirty="0" smtClean="0"/>
              <a:t>Para B.8.2.2 references </a:t>
            </a:r>
            <a:r>
              <a:rPr lang="en-GB" sz="1600" dirty="0" err="1" smtClean="0"/>
              <a:t>para</a:t>
            </a:r>
            <a:r>
              <a:rPr lang="en-GB" sz="1600" dirty="0" smtClean="0"/>
              <a:t> F.2.2.</a:t>
            </a:r>
            <a:r>
              <a:rPr lang="en-GB" sz="1600" dirty="0" smtClean="0">
                <a:solidFill>
                  <a:srgbClr val="FF0000"/>
                </a:solidFill>
              </a:rPr>
              <a:t>7</a:t>
            </a:r>
            <a:r>
              <a:rPr lang="en-GB" sz="1600" dirty="0" smtClean="0"/>
              <a:t> where this should be F.2.2.</a:t>
            </a:r>
            <a:r>
              <a:rPr lang="en-GB" sz="1600" dirty="0" smtClean="0">
                <a:solidFill>
                  <a:srgbClr val="FF0000"/>
                </a:solidFill>
              </a:rPr>
              <a:t>4</a:t>
            </a:r>
            <a:r>
              <a:rPr lang="en-GB" sz="1600" dirty="0" smtClean="0"/>
              <a:t> (submission of IC Schedule Quantities by Scheduling Agent), there is no F.2.2.7</a:t>
            </a:r>
          </a:p>
          <a:p>
            <a:pPr marL="636588" lvl="1" indent="-179388">
              <a:buFont typeface="Wingdings" pitchFamily="2" charset="2"/>
              <a:buChar char="Ø"/>
            </a:pPr>
            <a:endParaRPr lang="en-GB" sz="1600" dirty="0" smtClean="0"/>
          </a:p>
          <a:p>
            <a:pPr marL="636588" lvl="1" indent="-179388">
              <a:buFont typeface="Wingdings" pitchFamily="2" charset="2"/>
              <a:buChar char="Ø"/>
            </a:pPr>
            <a:r>
              <a:rPr lang="en-GB" sz="1600" dirty="0" smtClean="0"/>
              <a:t>Para E.3.6.2 references </a:t>
            </a:r>
            <a:r>
              <a:rPr lang="en-GB" sz="1600" dirty="0" err="1" smtClean="0"/>
              <a:t>para</a:t>
            </a:r>
            <a:r>
              <a:rPr lang="en-GB" sz="1600" dirty="0" smtClean="0"/>
              <a:t> E.</a:t>
            </a:r>
            <a:r>
              <a:rPr lang="en-GB" sz="1600" dirty="0" smtClean="0">
                <a:solidFill>
                  <a:srgbClr val="FF0000"/>
                </a:solidFill>
              </a:rPr>
              <a:t>4.6</a:t>
            </a:r>
            <a:r>
              <a:rPr lang="en-GB" sz="1600" dirty="0" smtClean="0"/>
              <a:t> where this should be E.</a:t>
            </a:r>
            <a:r>
              <a:rPr lang="en-GB" sz="1600" dirty="0" smtClean="0">
                <a:solidFill>
                  <a:srgbClr val="FF0000"/>
                </a:solidFill>
              </a:rPr>
              <a:t>5</a:t>
            </a:r>
            <a:r>
              <a:rPr lang="en-GB" sz="1600" dirty="0" smtClean="0"/>
              <a:t> (determination of Market Back Up Price), E.4.6 is determination of Administered Scarcity Price</a:t>
            </a:r>
          </a:p>
          <a:p>
            <a:pPr marL="636588" lvl="1" indent="-179388">
              <a:buFont typeface="Wingdings" pitchFamily="2" charset="2"/>
              <a:buChar char="Ø"/>
            </a:pPr>
            <a:endParaRPr lang="en-GB" sz="1600" dirty="0" smtClean="0"/>
          </a:p>
          <a:p>
            <a:pPr marL="636588" lvl="1" indent="-179388">
              <a:buFont typeface="Wingdings" pitchFamily="2" charset="2"/>
              <a:buChar char="Ø"/>
            </a:pPr>
            <a:r>
              <a:rPr lang="en-GB" sz="1600" dirty="0" smtClean="0"/>
              <a:t>Para G.14.4.1 references </a:t>
            </a:r>
            <a:r>
              <a:rPr lang="en-GB" sz="1600" dirty="0" err="1" smtClean="0"/>
              <a:t>para</a:t>
            </a:r>
            <a:r>
              <a:rPr lang="en-GB" sz="1600" dirty="0" smtClean="0"/>
              <a:t> G.12.4.</a:t>
            </a:r>
            <a:r>
              <a:rPr lang="en-GB" sz="1600" dirty="0" smtClean="0">
                <a:solidFill>
                  <a:srgbClr val="FF0000"/>
                </a:solidFill>
              </a:rPr>
              <a:t>2</a:t>
            </a:r>
            <a:r>
              <a:rPr lang="en-GB" sz="1600" dirty="0" smtClean="0"/>
              <a:t> where this should be G.12.4.</a:t>
            </a:r>
            <a:r>
              <a:rPr lang="en-GB" sz="1600" dirty="0" smtClean="0">
                <a:solidFill>
                  <a:srgbClr val="FF0000"/>
                </a:solidFill>
              </a:rPr>
              <a:t>3</a:t>
            </a:r>
            <a:r>
              <a:rPr lang="en-GB" sz="1600" dirty="0" smtClean="0"/>
              <a:t> (submission of forecast values for New or Adjusted Participant), G.12.4.2 details the trigger for being an Adjusted Participant</a:t>
            </a:r>
          </a:p>
          <a:p>
            <a:pPr marL="636588" lvl="1" indent="-179388">
              <a:buFont typeface="Wingdings" pitchFamily="2" charset="2"/>
              <a:buChar char="Ø"/>
            </a:pPr>
            <a:endParaRPr lang="en-GB" sz="1600" dirty="0" smtClean="0"/>
          </a:p>
          <a:p>
            <a:pPr marL="636588" lvl="1" indent="-179388">
              <a:buFont typeface="Wingdings" pitchFamily="2" charset="2"/>
              <a:buChar char="Ø"/>
            </a:pPr>
            <a:r>
              <a:rPr lang="en-GB" sz="1600" dirty="0" smtClean="0"/>
              <a:t>Glossary Definition of MO Charge Account references </a:t>
            </a:r>
            <a:r>
              <a:rPr lang="en-GB" sz="1600" dirty="0" err="1" smtClean="0"/>
              <a:t>para</a:t>
            </a:r>
            <a:r>
              <a:rPr lang="en-GB" sz="1600" dirty="0" smtClean="0"/>
              <a:t> G.7.1.</a:t>
            </a:r>
            <a:r>
              <a:rPr lang="en-GB" sz="1600" dirty="0" smtClean="0">
                <a:solidFill>
                  <a:srgbClr val="FF0000"/>
                </a:solidFill>
              </a:rPr>
              <a:t>5</a:t>
            </a:r>
            <a:r>
              <a:rPr lang="en-GB" sz="1600" dirty="0" smtClean="0"/>
              <a:t> where this should be G.7.1.</a:t>
            </a:r>
            <a:r>
              <a:rPr lang="en-GB" sz="1600" dirty="0" smtClean="0">
                <a:solidFill>
                  <a:srgbClr val="FF0000"/>
                </a:solidFill>
              </a:rPr>
              <a:t>4</a:t>
            </a:r>
            <a:r>
              <a:rPr lang="en-GB" sz="1600" dirty="0" smtClean="0"/>
              <a:t> (Establishment of MO Charge Accounts), G.7.1.5 details the timeline to pay MO Charge Invoice</a:t>
            </a:r>
          </a:p>
          <a:p>
            <a:pPr marL="636588" lvl="1" indent="-179388">
              <a:buFont typeface="Wingdings" pitchFamily="2" charset="2"/>
              <a:buChar char="Ø"/>
            </a:pPr>
            <a:endParaRPr lang="en-GB" sz="1600" dirty="0" smtClean="0"/>
          </a:p>
          <a:p>
            <a:pPr marL="636588" lvl="1" indent="-179388">
              <a:buFont typeface="Wingdings" pitchFamily="2" charset="2"/>
              <a:buChar char="Ø"/>
            </a:pPr>
            <a:r>
              <a:rPr lang="en-GB" sz="1600" dirty="0" smtClean="0"/>
              <a:t>Glossary definition of Actual Exposure references </a:t>
            </a:r>
            <a:r>
              <a:rPr lang="en-GB" sz="1600" dirty="0" err="1" smtClean="0"/>
              <a:t>para</a:t>
            </a:r>
            <a:r>
              <a:rPr lang="en-GB" sz="1600" dirty="0" smtClean="0"/>
              <a:t> G.9.1.</a:t>
            </a:r>
            <a:r>
              <a:rPr lang="en-GB" sz="1600" dirty="0" smtClean="0">
                <a:solidFill>
                  <a:srgbClr val="FF0000"/>
                </a:solidFill>
              </a:rPr>
              <a:t>14</a:t>
            </a:r>
            <a:r>
              <a:rPr lang="en-GB" sz="1600" dirty="0" smtClean="0"/>
              <a:t> where this should be G.9.1.</a:t>
            </a:r>
            <a:r>
              <a:rPr lang="en-GB" sz="1600" dirty="0" smtClean="0">
                <a:solidFill>
                  <a:srgbClr val="FF0000"/>
                </a:solidFill>
              </a:rPr>
              <a:t>12 </a:t>
            </a:r>
            <a:r>
              <a:rPr lang="en-GB" sz="1600" dirty="0" smtClean="0"/>
              <a:t>(determination of Actual Exposure) there is no G.9.1.14</a:t>
            </a:r>
          </a:p>
          <a:p>
            <a:pPr marL="636588" lvl="1" indent="-179388">
              <a:buFont typeface="Wingdings" pitchFamily="2" charset="2"/>
              <a:buChar char="Ø"/>
            </a:pPr>
            <a:endParaRPr lang="en-GB" sz="1600" dirty="0" smtClean="0"/>
          </a:p>
          <a:p>
            <a:pPr marL="636588" lvl="1" indent="-179388">
              <a:buFont typeface="Wingdings" pitchFamily="2" charset="2"/>
              <a:buChar char="Ø"/>
            </a:pPr>
            <a:endParaRPr lang="en-GB"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685800" y="381000"/>
            <a:ext cx="6670848" cy="461665"/>
          </a:xfrm>
          <a:prstGeom prst="rect">
            <a:avLst/>
          </a:prstGeom>
          <a:noFill/>
        </p:spPr>
        <p:txBody>
          <a:bodyPr wrap="square" rtlCol="0">
            <a:spAutoFit/>
          </a:bodyPr>
          <a:lstStyle/>
          <a:p>
            <a:pPr algn="ctr"/>
            <a:r>
              <a:rPr lang="en-GB" sz="2400" b="1" u="sng" dirty="0" smtClean="0"/>
              <a:t>Summary Information – Incorrect Variable Use</a:t>
            </a:r>
            <a:endParaRPr lang="en-IE" sz="2400" b="1" u="sng" dirty="0"/>
          </a:p>
        </p:txBody>
      </p:sp>
      <p:sp>
        <p:nvSpPr>
          <p:cNvPr id="9" name="TextBox 8"/>
          <p:cNvSpPr txBox="1"/>
          <p:nvPr/>
        </p:nvSpPr>
        <p:spPr>
          <a:xfrm>
            <a:off x="152400" y="914400"/>
            <a:ext cx="8496944" cy="5262979"/>
          </a:xfrm>
          <a:prstGeom prst="rect">
            <a:avLst/>
          </a:prstGeom>
          <a:noFill/>
        </p:spPr>
        <p:txBody>
          <a:bodyPr wrap="square" rtlCol="0">
            <a:spAutoFit/>
          </a:bodyPr>
          <a:lstStyle/>
          <a:p>
            <a:pPr marL="179388" indent="-179388">
              <a:buFont typeface="Wingdings" pitchFamily="2" charset="2"/>
              <a:buChar char="Ø"/>
            </a:pPr>
            <a:r>
              <a:rPr lang="en-GB" sz="1600" dirty="0" smtClean="0"/>
              <a:t>This proposal aims to correct a total of eight errors in the use of variables as follows;</a:t>
            </a:r>
          </a:p>
          <a:p>
            <a:pPr marL="179388" indent="-179388">
              <a:buFont typeface="Wingdings" pitchFamily="2" charset="2"/>
              <a:buChar char="Ø"/>
            </a:pPr>
            <a:endParaRPr lang="en-GB" sz="1600" dirty="0" smtClean="0"/>
          </a:p>
          <a:p>
            <a:pPr marL="636588" lvl="1" indent="-179388">
              <a:buFont typeface="Wingdings" pitchFamily="2" charset="2"/>
              <a:buChar char="Ø"/>
            </a:pPr>
            <a:r>
              <a:rPr lang="en-GB" sz="1600" dirty="0" smtClean="0"/>
              <a:t> Variable for Traded Not Delivered Exposure (</a:t>
            </a:r>
            <a:r>
              <a:rPr lang="en-GB" sz="1600" dirty="0" err="1" smtClean="0"/>
              <a:t>ETNDp</a:t>
            </a:r>
            <a:r>
              <a:rPr lang="en-GB" sz="1600" dirty="0" err="1" smtClean="0">
                <a:solidFill>
                  <a:srgbClr val="FF0000"/>
                </a:solidFill>
              </a:rPr>
              <a:t>g</a:t>
            </a:r>
            <a:r>
              <a:rPr lang="en-GB" sz="1600" dirty="0" smtClean="0"/>
              <a:t>) incorrectly has subscript d (</a:t>
            </a:r>
            <a:r>
              <a:rPr lang="en-GB" sz="1600" dirty="0" err="1" smtClean="0"/>
              <a:t>ETNDp</a:t>
            </a:r>
            <a:r>
              <a:rPr lang="en-GB" sz="1600" dirty="0" err="1" smtClean="0">
                <a:solidFill>
                  <a:srgbClr val="FF0000"/>
                </a:solidFill>
              </a:rPr>
              <a:t>d</a:t>
            </a:r>
            <a:r>
              <a:rPr lang="en-GB" sz="1600" dirty="0" smtClean="0"/>
              <a:t>) for Trading Day instead of g for Undefined Exposure Period and the description has a similar error in the ‘where‘ clause in three paragraphs (G.14.15.2, G.14.15.6 and G.15.1.1)</a:t>
            </a:r>
          </a:p>
          <a:p>
            <a:pPr marL="636588" lvl="1" indent="-179388">
              <a:buFont typeface="Wingdings" pitchFamily="2" charset="2"/>
              <a:buChar char="Ø"/>
            </a:pPr>
            <a:endParaRPr lang="en-GB" sz="1600" dirty="0" smtClean="0"/>
          </a:p>
          <a:p>
            <a:pPr marL="636588" lvl="1" indent="-179388">
              <a:buFont typeface="Wingdings" pitchFamily="2" charset="2"/>
              <a:buChar char="Ø"/>
            </a:pPr>
            <a:r>
              <a:rPr lang="en-GB" sz="1600" dirty="0" smtClean="0"/>
              <a:t>Variable for Forecast Amount for Settlement Reallocation Agreements for Secondary Participant (FAVRAS) is incorrectly described as relating to a single SRA both in descriptions and via incorrectly applying the subscript ‘a’ in two Paragraphs (G.14.15.9 and G.15.1.1) and in the glossary definition</a:t>
            </a:r>
          </a:p>
          <a:p>
            <a:pPr marL="1093788" lvl="2" indent="-179388">
              <a:buFont typeface="Wingdings" pitchFamily="2" charset="2"/>
              <a:buChar char="Ø"/>
            </a:pPr>
            <a:r>
              <a:rPr lang="en-GB" sz="1600" dirty="0" smtClean="0"/>
              <a:t>While a Participant may only be the Secondary Participant to one SRA for any given Settlement Day they may theoretically be party to different SRAs on different Settlement Days within a Settlement Risk Period </a:t>
            </a:r>
          </a:p>
          <a:p>
            <a:pPr marL="1093788" lvl="2" indent="-179388"/>
            <a:endParaRPr lang="en-GB" sz="1600" dirty="0" smtClean="0"/>
          </a:p>
          <a:p>
            <a:pPr marL="447675" lvl="2">
              <a:buFont typeface="Wingdings" pitchFamily="2" charset="2"/>
              <a:buChar char="Ø"/>
            </a:pPr>
            <a:r>
              <a:rPr lang="en-GB" sz="1600" dirty="0" smtClean="0"/>
              <a:t>Paragraph G.17.3.2 (which lists the amounts set equal to zero during Administered Imbalance Settlement) is missing a subscript for Imbalance Settlement Period (gamma) in five variable (one existing and four added via mod_11_18)</a:t>
            </a:r>
          </a:p>
          <a:p>
            <a:pPr marL="447675" lvl="2">
              <a:buFont typeface="Wingdings" pitchFamily="2" charset="2"/>
              <a:buChar char="Ø"/>
            </a:pPr>
            <a:endParaRPr lang="en-GB" sz="1600" dirty="0" smtClean="0"/>
          </a:p>
          <a:p>
            <a:pPr marL="447675" lvl="2">
              <a:buFont typeface="Wingdings" pitchFamily="2" charset="2"/>
              <a:buChar char="Ø"/>
            </a:pPr>
            <a:r>
              <a:rPr lang="en-GB" sz="1600" dirty="0" smtClean="0"/>
              <a:t>Appendix H Table 1 uses an incorrect acronym for Registered Capacity (</a:t>
            </a:r>
            <a:r>
              <a:rPr lang="en-GB" sz="1600" dirty="0" err="1" smtClean="0"/>
              <a:t>q</a:t>
            </a:r>
            <a:r>
              <a:rPr lang="en-GB" sz="1600" dirty="0" err="1" smtClean="0">
                <a:solidFill>
                  <a:srgbClr val="FF0000"/>
                </a:solidFill>
              </a:rPr>
              <a:t>RC</a:t>
            </a:r>
            <a:r>
              <a:rPr lang="en-GB" sz="1600" dirty="0" smtClean="0"/>
              <a:t> i/o </a:t>
            </a:r>
            <a:r>
              <a:rPr lang="en-GB" sz="1600" dirty="0" err="1" smtClean="0"/>
              <a:t>q</a:t>
            </a:r>
            <a:r>
              <a:rPr lang="en-GB" sz="1600" dirty="0" err="1" smtClean="0">
                <a:solidFill>
                  <a:srgbClr val="FF0000"/>
                </a:solidFill>
              </a:rPr>
              <a:t>CR</a:t>
            </a:r>
            <a:r>
              <a:rPr lang="en-GB" sz="1600" dirty="0" smtClean="0"/>
              <a:t>)</a:t>
            </a:r>
          </a:p>
          <a:p>
            <a:pPr marL="1093788" lvl="2" indent="-179388">
              <a:buFont typeface="Wingdings" pitchFamily="2" charset="2"/>
              <a:buChar char="Ø"/>
            </a:pPr>
            <a:endParaRPr lang="en-GB" sz="1600" dirty="0" smtClean="0"/>
          </a:p>
          <a:p>
            <a:pPr marL="636588" lvl="1" indent="-179388">
              <a:buFont typeface="Wingdings" pitchFamily="2" charset="2"/>
              <a:buChar char="Ø"/>
            </a:pPr>
            <a:endParaRPr lang="en-GB" sz="1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524000" y="381000"/>
            <a:ext cx="5832648" cy="830997"/>
          </a:xfrm>
          <a:prstGeom prst="rect">
            <a:avLst/>
          </a:prstGeom>
          <a:noFill/>
        </p:spPr>
        <p:txBody>
          <a:bodyPr wrap="square" rtlCol="0">
            <a:spAutoFit/>
          </a:bodyPr>
          <a:lstStyle/>
          <a:p>
            <a:pPr algn="ctr"/>
            <a:r>
              <a:rPr lang="en-GB" sz="2400" b="1" u="sng" dirty="0" smtClean="0"/>
              <a:t>Summary Information – Typographical Errors</a:t>
            </a:r>
            <a:endParaRPr lang="en-IE" sz="2400" b="1" u="sng" dirty="0"/>
          </a:p>
        </p:txBody>
      </p:sp>
      <p:sp>
        <p:nvSpPr>
          <p:cNvPr id="9" name="TextBox 8"/>
          <p:cNvSpPr txBox="1"/>
          <p:nvPr/>
        </p:nvSpPr>
        <p:spPr>
          <a:xfrm>
            <a:off x="304800" y="1219200"/>
            <a:ext cx="8496944" cy="4955203"/>
          </a:xfrm>
          <a:prstGeom prst="rect">
            <a:avLst/>
          </a:prstGeom>
          <a:noFill/>
        </p:spPr>
        <p:txBody>
          <a:bodyPr wrap="square" rtlCol="0">
            <a:spAutoFit/>
          </a:bodyPr>
          <a:lstStyle/>
          <a:p>
            <a:pPr marL="179388" indent="-179388">
              <a:buFont typeface="Wingdings" pitchFamily="2" charset="2"/>
              <a:buChar char="Ø"/>
            </a:pPr>
            <a:r>
              <a:rPr lang="en-GB" sz="1500" dirty="0" smtClean="0"/>
              <a:t>This proposal aims to correct a total of fourteen typographical errors;</a:t>
            </a:r>
          </a:p>
          <a:p>
            <a:pPr marL="179388" indent="-179388">
              <a:buFont typeface="Wingdings" pitchFamily="2" charset="2"/>
              <a:buChar char="Ø"/>
            </a:pPr>
            <a:endParaRPr lang="en-GB" sz="1500" dirty="0" smtClean="0"/>
          </a:p>
          <a:p>
            <a:pPr marL="636588" lvl="1" indent="-179388">
              <a:buFont typeface="Wingdings" pitchFamily="2" charset="2"/>
              <a:buChar char="Ø"/>
            </a:pPr>
            <a:r>
              <a:rPr lang="en-GB" sz="1500" dirty="0" smtClean="0"/>
              <a:t>Para B.9.3.2 fails to capitalise the word site in defined term Trading </a:t>
            </a:r>
            <a:r>
              <a:rPr lang="en-GB" sz="1500" dirty="0" smtClean="0">
                <a:solidFill>
                  <a:srgbClr val="FF0000"/>
                </a:solidFill>
              </a:rPr>
              <a:t>S</a:t>
            </a:r>
            <a:r>
              <a:rPr lang="en-GB" sz="1500" dirty="0" smtClean="0"/>
              <a:t>ite</a:t>
            </a:r>
          </a:p>
          <a:p>
            <a:pPr marL="636588" lvl="1" indent="-179388">
              <a:buFont typeface="Wingdings" pitchFamily="2" charset="2"/>
              <a:buChar char="Ø"/>
            </a:pPr>
            <a:endParaRPr lang="en-GB" sz="1500" dirty="0" smtClean="0"/>
          </a:p>
          <a:p>
            <a:pPr marL="636588" lvl="1" indent="-179388">
              <a:buFont typeface="Wingdings" pitchFamily="2" charset="2"/>
              <a:buChar char="Ø"/>
            </a:pPr>
            <a:r>
              <a:rPr lang="en-GB" sz="1500" dirty="0" smtClean="0"/>
              <a:t>Para F.6.4.4,  refers to </a:t>
            </a:r>
            <a:r>
              <a:rPr lang="en-GB" sz="1500" dirty="0" smtClean="0">
                <a:solidFill>
                  <a:srgbClr val="FF0000"/>
                </a:solidFill>
              </a:rPr>
              <a:t>Trading</a:t>
            </a:r>
            <a:r>
              <a:rPr lang="en-GB" sz="1500" dirty="0" smtClean="0"/>
              <a:t> Day in error when the item described relates to a </a:t>
            </a:r>
            <a:r>
              <a:rPr lang="en-GB" sz="1500" dirty="0" smtClean="0">
                <a:solidFill>
                  <a:srgbClr val="FF0000"/>
                </a:solidFill>
              </a:rPr>
              <a:t>Settlement</a:t>
            </a:r>
            <a:r>
              <a:rPr lang="en-GB" sz="1500" dirty="0" smtClean="0"/>
              <a:t> Day </a:t>
            </a:r>
          </a:p>
          <a:p>
            <a:pPr marL="636588" lvl="1" indent="-179388">
              <a:buFont typeface="Wingdings" pitchFamily="2" charset="2"/>
              <a:buChar char="Ø"/>
            </a:pPr>
            <a:endParaRPr lang="en-GB" sz="1500" dirty="0" smtClean="0"/>
          </a:p>
          <a:p>
            <a:pPr marL="636588" lvl="1" indent="-179388">
              <a:buFont typeface="Wingdings" pitchFamily="2" charset="2"/>
              <a:buChar char="Ø"/>
            </a:pPr>
            <a:r>
              <a:rPr lang="en-GB" sz="1500" dirty="0" smtClean="0"/>
              <a:t>Para F.6.7.9 details the derivation of a ranked set of bids using the allocation of position numbers </a:t>
            </a:r>
            <a:r>
              <a:rPr lang="en-GB" sz="1500" dirty="0" smtClean="0">
                <a:solidFill>
                  <a:srgbClr val="FF0000"/>
                </a:solidFill>
              </a:rPr>
              <a:t>n</a:t>
            </a:r>
            <a:r>
              <a:rPr lang="en-GB" sz="1500" dirty="0" smtClean="0"/>
              <a:t>=1 etc. where this should be </a:t>
            </a:r>
            <a:r>
              <a:rPr lang="en-GB" sz="1500" dirty="0" smtClean="0">
                <a:solidFill>
                  <a:srgbClr val="FF0000"/>
                </a:solidFill>
              </a:rPr>
              <a:t>k</a:t>
            </a:r>
            <a:r>
              <a:rPr lang="en-GB" sz="1500" dirty="0" smtClean="0"/>
              <a:t>=1 etc. to align with the nomenclature for the same term elsewhere</a:t>
            </a:r>
          </a:p>
          <a:p>
            <a:pPr marL="636588" lvl="1" indent="-179388">
              <a:buFont typeface="Wingdings" pitchFamily="2" charset="2"/>
              <a:buChar char="Ø"/>
            </a:pPr>
            <a:endParaRPr lang="en-GB" sz="1500" dirty="0" smtClean="0"/>
          </a:p>
          <a:p>
            <a:pPr marL="636588" lvl="1" indent="-179388">
              <a:buFont typeface="Wingdings" pitchFamily="2" charset="2"/>
              <a:buChar char="Ø"/>
            </a:pPr>
            <a:r>
              <a:rPr lang="en-GB" sz="1500" dirty="0" smtClean="0"/>
              <a:t>Para F.15.2.4 refers to Currency </a:t>
            </a:r>
            <a:r>
              <a:rPr lang="en-GB" sz="1500" dirty="0" smtClean="0">
                <a:solidFill>
                  <a:srgbClr val="FF0000"/>
                </a:solidFill>
              </a:rPr>
              <a:t>Cost</a:t>
            </a:r>
            <a:r>
              <a:rPr lang="en-GB" sz="1500" dirty="0" smtClean="0"/>
              <a:t> Charge Factor where the defined term is Currency </a:t>
            </a:r>
            <a:r>
              <a:rPr lang="en-GB" sz="1500" dirty="0" smtClean="0">
                <a:solidFill>
                  <a:srgbClr val="FF0000"/>
                </a:solidFill>
              </a:rPr>
              <a:t>Adjustment</a:t>
            </a:r>
            <a:r>
              <a:rPr lang="en-GB" sz="1500" dirty="0" smtClean="0"/>
              <a:t> Charge Factor</a:t>
            </a:r>
          </a:p>
          <a:p>
            <a:pPr marL="636588" lvl="1" indent="-179388">
              <a:buFont typeface="Wingdings" pitchFamily="2" charset="2"/>
              <a:buChar char="Ø"/>
            </a:pPr>
            <a:endParaRPr lang="en-GB" sz="1500" dirty="0" smtClean="0"/>
          </a:p>
          <a:p>
            <a:pPr marL="636588" lvl="1" indent="-179388">
              <a:buFont typeface="Wingdings" pitchFamily="2" charset="2"/>
              <a:buChar char="Ø"/>
            </a:pPr>
            <a:r>
              <a:rPr lang="en-GB" sz="1500" dirty="0" smtClean="0"/>
              <a:t>Para F.18.2.1 refers to the Reserve Adjustment Capacity Quantity where the defined term is Reserve Adjustment </a:t>
            </a:r>
            <a:r>
              <a:rPr lang="en-GB" sz="1500" dirty="0" smtClean="0">
                <a:solidFill>
                  <a:srgbClr val="FF0000"/>
                </a:solidFill>
              </a:rPr>
              <a:t>Required</a:t>
            </a:r>
            <a:r>
              <a:rPr lang="en-GB" sz="1500" dirty="0" smtClean="0"/>
              <a:t> Capacity Quantity</a:t>
            </a:r>
          </a:p>
          <a:p>
            <a:pPr marL="636588" lvl="1" indent="-179388">
              <a:buFont typeface="Wingdings" pitchFamily="2" charset="2"/>
              <a:buChar char="Ø"/>
            </a:pPr>
            <a:endParaRPr lang="en-GB" sz="1500" dirty="0" smtClean="0"/>
          </a:p>
          <a:p>
            <a:pPr marL="636588" lvl="1" indent="-179388">
              <a:buFont typeface="Wingdings" pitchFamily="2" charset="2"/>
              <a:buChar char="Ø"/>
            </a:pPr>
            <a:r>
              <a:rPr lang="en-GB" sz="1500" dirty="0" smtClean="0"/>
              <a:t>Para F.20.3.2 uses the variable Loss-Adjusted Metered Quantity for Generator Units (</a:t>
            </a:r>
            <a:r>
              <a:rPr lang="en-GB" sz="1500" dirty="0" err="1" smtClean="0"/>
              <a:t>QMLFu</a:t>
            </a:r>
            <a:r>
              <a:rPr lang="el-GR" sz="1500" dirty="0" smtClean="0"/>
              <a:t>γ</a:t>
            </a:r>
            <a:r>
              <a:rPr lang="en-GB" sz="1500" dirty="0" smtClean="0"/>
              <a:t>) but omits the description from the ‘where’ clause</a:t>
            </a:r>
          </a:p>
          <a:p>
            <a:pPr marL="636588" lvl="1" indent="-179388">
              <a:buFont typeface="Wingdings" pitchFamily="2" charset="2"/>
              <a:buChar char="Ø"/>
            </a:pPr>
            <a:endParaRPr lang="en-GB" sz="1500" dirty="0" smtClean="0"/>
          </a:p>
          <a:p>
            <a:pPr marL="636588" lvl="1" indent="-179388">
              <a:buFont typeface="Wingdings" pitchFamily="2" charset="2"/>
              <a:buChar char="Ø"/>
            </a:pPr>
            <a:r>
              <a:rPr lang="en-GB" sz="1500" dirty="0" smtClean="0"/>
              <a:t>Para F.20.5.3 omits the word Settlement from the defined term </a:t>
            </a:r>
            <a:r>
              <a:rPr lang="en-GB" sz="1500" dirty="0" smtClean="0">
                <a:solidFill>
                  <a:srgbClr val="FF0000"/>
                </a:solidFill>
              </a:rPr>
              <a:t>Settlement</a:t>
            </a:r>
            <a:r>
              <a:rPr lang="en-GB" sz="1500" dirty="0" smtClean="0"/>
              <a:t> Day in the ‘where’ clause</a:t>
            </a:r>
          </a:p>
          <a:p>
            <a:pPr marL="636588" lvl="1" indent="-179388">
              <a:buFont typeface="Wingdings" pitchFamily="2" charset="2"/>
              <a:buChar char="Ø"/>
            </a:pPr>
            <a:endParaRPr lang="en-GB" sz="16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524000" y="381000"/>
            <a:ext cx="5832648" cy="830997"/>
          </a:xfrm>
          <a:prstGeom prst="rect">
            <a:avLst/>
          </a:prstGeom>
          <a:noFill/>
        </p:spPr>
        <p:txBody>
          <a:bodyPr wrap="square" rtlCol="0">
            <a:spAutoFit/>
          </a:bodyPr>
          <a:lstStyle/>
          <a:p>
            <a:pPr algn="ctr"/>
            <a:r>
              <a:rPr lang="en-GB" sz="2400" b="1" u="sng" dirty="0" smtClean="0"/>
              <a:t>Summary Information – Typographical Errors</a:t>
            </a:r>
            <a:endParaRPr lang="en-IE" sz="2400" b="1" u="sng" dirty="0"/>
          </a:p>
        </p:txBody>
      </p:sp>
      <p:sp>
        <p:nvSpPr>
          <p:cNvPr id="9" name="TextBox 8"/>
          <p:cNvSpPr txBox="1"/>
          <p:nvPr/>
        </p:nvSpPr>
        <p:spPr>
          <a:xfrm>
            <a:off x="304800" y="1219200"/>
            <a:ext cx="8496944" cy="5262979"/>
          </a:xfrm>
          <a:prstGeom prst="rect">
            <a:avLst/>
          </a:prstGeom>
          <a:noFill/>
        </p:spPr>
        <p:txBody>
          <a:bodyPr wrap="square" rtlCol="0">
            <a:spAutoFit/>
          </a:bodyPr>
          <a:lstStyle/>
          <a:p>
            <a:pPr marL="179388" lvl="1" indent="-179388">
              <a:buFont typeface="Wingdings" pitchFamily="2" charset="2"/>
              <a:buChar char="Ø"/>
            </a:pPr>
            <a:r>
              <a:rPr lang="en-GB" sz="1600" dirty="0" smtClean="0"/>
              <a:t>Para G.5.7.1, G.12.4.3 and Appendix G </a:t>
            </a:r>
            <a:r>
              <a:rPr lang="en-GB" sz="1600" dirty="0" err="1" smtClean="0"/>
              <a:t>para</a:t>
            </a:r>
            <a:r>
              <a:rPr lang="en-GB" sz="1600" dirty="0" smtClean="0"/>
              <a:t> 14 fail to capitalise the word total when using the defined term </a:t>
            </a:r>
            <a:r>
              <a:rPr lang="en-GB" sz="1600" dirty="0" smtClean="0">
                <a:solidFill>
                  <a:srgbClr val="FF0000"/>
                </a:solidFill>
              </a:rPr>
              <a:t>T</a:t>
            </a:r>
            <a:r>
              <a:rPr lang="en-GB" sz="1600" dirty="0" smtClean="0"/>
              <a:t>otal Daily Amounts in the ‘where’ clause </a:t>
            </a:r>
          </a:p>
          <a:p>
            <a:pPr marL="179388" lvl="1" indent="-179388">
              <a:buFont typeface="Wingdings" pitchFamily="2" charset="2"/>
              <a:buChar char="Ø"/>
            </a:pPr>
            <a:endParaRPr lang="en-GB" sz="1600" dirty="0" smtClean="0"/>
          </a:p>
          <a:p>
            <a:pPr marL="179388" lvl="1" indent="-179388">
              <a:buFont typeface="Wingdings" pitchFamily="2" charset="2"/>
              <a:buChar char="Ø"/>
            </a:pPr>
            <a:r>
              <a:rPr lang="en-GB" sz="1600" dirty="0" smtClean="0"/>
              <a:t>G.14.10.1 uses a sum over Settlement Days d in a Sample Undefined Exposure period </a:t>
            </a:r>
            <a:r>
              <a:rPr lang="el-GR" sz="1600" dirty="0" smtClean="0"/>
              <a:t>ω</a:t>
            </a:r>
            <a:r>
              <a:rPr lang="en-GB" sz="1600" dirty="0" smtClean="0"/>
              <a:t> and refers to this as</a:t>
            </a:r>
            <a:r>
              <a:rPr lang="en-GB" sz="1600" i="1" dirty="0" smtClean="0"/>
              <a:t> ‘in each Sample Undefined Exposure Period </a:t>
            </a:r>
            <a:r>
              <a:rPr lang="el-GR" sz="1600" i="1" dirty="0" smtClean="0"/>
              <a:t>ω</a:t>
            </a:r>
            <a:r>
              <a:rPr lang="en-GB" sz="1600" i="1" dirty="0" smtClean="0"/>
              <a:t> </a:t>
            </a:r>
            <a:r>
              <a:rPr lang="en-GB" sz="1600" i="1" dirty="0" smtClean="0">
                <a:solidFill>
                  <a:srgbClr val="FF0000"/>
                </a:solidFill>
              </a:rPr>
              <a:t>in the Historical Assessment Period</a:t>
            </a:r>
            <a:r>
              <a:rPr lang="en-GB" sz="1600" i="1" dirty="0" smtClean="0"/>
              <a:t>’</a:t>
            </a:r>
            <a:r>
              <a:rPr lang="en-GB" sz="1600" dirty="0" smtClean="0"/>
              <a:t> which incorrectly implies that the sum is over all sample periods in the HAP rather than just one sum in a calculation which is carried out multiple times (once for each </a:t>
            </a:r>
            <a:r>
              <a:rPr lang="el-GR" sz="1600" dirty="0" smtClean="0"/>
              <a:t>ω</a:t>
            </a:r>
            <a:r>
              <a:rPr lang="en-GB" sz="1600" dirty="0" smtClean="0"/>
              <a:t>). The proposed change, to remove the words in red, also aligns to other use of the same summation e.g. G.14.12.1</a:t>
            </a:r>
          </a:p>
          <a:p>
            <a:pPr marL="636588" lvl="3" indent="-179388">
              <a:buFont typeface="Wingdings" pitchFamily="2" charset="2"/>
              <a:buChar char="Ø"/>
            </a:pPr>
            <a:r>
              <a:rPr lang="en-GB" sz="1600" dirty="0" smtClean="0">
                <a:solidFill>
                  <a:srgbClr val="FF0000"/>
                </a:solidFill>
              </a:rPr>
              <a:t>Note</a:t>
            </a:r>
            <a:r>
              <a:rPr lang="en-GB" sz="1600" dirty="0" smtClean="0"/>
              <a:t> that this proposal includes use of the subscript H in the initial text in G.14.10.1 which we now suggest is not needed (originally included based on another proposal for which the approach then changed but I forgot to remove it here)</a:t>
            </a:r>
          </a:p>
          <a:p>
            <a:pPr marL="636588" lvl="3" indent="-179388">
              <a:buFont typeface="Wingdings" pitchFamily="2" charset="2"/>
              <a:buChar char="Ø"/>
            </a:pPr>
            <a:endParaRPr lang="en-GB" sz="1600" dirty="0" smtClean="0"/>
          </a:p>
          <a:p>
            <a:pPr marL="179388" lvl="3" indent="-179388">
              <a:buFont typeface="Wingdings" pitchFamily="2" charset="2"/>
              <a:buChar char="Ø"/>
            </a:pPr>
            <a:r>
              <a:rPr lang="en-GB" sz="1600" dirty="0" smtClean="0"/>
              <a:t>Para G.18.1.5 fails to capitalise the words </a:t>
            </a:r>
            <a:r>
              <a:rPr lang="en-GB" sz="1600" dirty="0" smtClean="0">
                <a:solidFill>
                  <a:srgbClr val="FF0000"/>
                </a:solidFill>
              </a:rPr>
              <a:t>n</a:t>
            </a:r>
            <a:r>
              <a:rPr lang="en-GB" sz="1600" dirty="0" smtClean="0"/>
              <a:t>on-</a:t>
            </a:r>
            <a:r>
              <a:rPr lang="en-GB" sz="1600" dirty="0" smtClean="0">
                <a:solidFill>
                  <a:srgbClr val="FF0000"/>
                </a:solidFill>
              </a:rPr>
              <a:t>d</a:t>
            </a:r>
            <a:r>
              <a:rPr lang="en-GB" sz="1600" dirty="0" smtClean="0"/>
              <a:t>efaulting when using the defined term </a:t>
            </a:r>
            <a:r>
              <a:rPr lang="en-GB" sz="1600" dirty="0" smtClean="0">
                <a:solidFill>
                  <a:srgbClr val="FF0000"/>
                </a:solidFill>
              </a:rPr>
              <a:t>N</a:t>
            </a:r>
            <a:r>
              <a:rPr lang="en-GB" sz="1600" dirty="0" smtClean="0"/>
              <a:t>on-</a:t>
            </a:r>
            <a:r>
              <a:rPr lang="en-GB" sz="1600" dirty="0" smtClean="0">
                <a:solidFill>
                  <a:srgbClr val="FF0000"/>
                </a:solidFill>
              </a:rPr>
              <a:t>D</a:t>
            </a:r>
            <a:r>
              <a:rPr lang="en-GB" sz="1600" dirty="0" smtClean="0"/>
              <a:t>efaulting Participant (which is defined together with Defaulting Participant)</a:t>
            </a:r>
          </a:p>
          <a:p>
            <a:pPr marL="179388" lvl="3" indent="-179388">
              <a:buFont typeface="Wingdings" pitchFamily="2" charset="2"/>
              <a:buChar char="Ø"/>
            </a:pPr>
            <a:endParaRPr lang="en-GB" sz="1600" dirty="0" smtClean="0"/>
          </a:p>
          <a:p>
            <a:pPr marL="179388" lvl="3" indent="-179388">
              <a:buFont typeface="Wingdings" pitchFamily="2" charset="2"/>
              <a:buChar char="Ø"/>
            </a:pPr>
            <a:r>
              <a:rPr lang="en-GB" sz="1600" dirty="0" smtClean="0"/>
              <a:t>Text in Appendix 1 Table 1 contains a duplicate ‘Daily, in advance of the </a:t>
            </a:r>
            <a:r>
              <a:rPr lang="en-GB" sz="1600" dirty="0" err="1" smtClean="0">
                <a:solidFill>
                  <a:srgbClr val="FF0000"/>
                </a:solidFill>
              </a:rPr>
              <a:t>the</a:t>
            </a:r>
            <a:r>
              <a:rPr lang="en-GB" sz="1600" dirty="0" smtClean="0"/>
              <a:t> Trading day’</a:t>
            </a:r>
          </a:p>
          <a:p>
            <a:pPr marL="179388" lvl="3" indent="-179388">
              <a:buFont typeface="Wingdings" pitchFamily="2" charset="2"/>
              <a:buChar char="Ø"/>
            </a:pPr>
            <a:endParaRPr lang="en-GB" sz="1600" dirty="0" smtClean="0"/>
          </a:p>
          <a:p>
            <a:pPr marL="179388" lvl="3" indent="-179388">
              <a:buFont typeface="Wingdings" pitchFamily="2" charset="2"/>
              <a:buChar char="Ø"/>
            </a:pPr>
            <a:r>
              <a:rPr lang="en-GB" sz="1600" dirty="0" smtClean="0"/>
              <a:t>Five variable definitions (CMWP, CNL, COCMWP, CREVMWP and CSD) fail to capitalise the codified term </a:t>
            </a:r>
            <a:r>
              <a:rPr lang="en-GB" sz="1600" dirty="0" smtClean="0">
                <a:solidFill>
                  <a:srgbClr val="FF0000"/>
                </a:solidFill>
              </a:rPr>
              <a:t>M</a:t>
            </a:r>
            <a:r>
              <a:rPr lang="en-GB" sz="1600" dirty="0" smtClean="0"/>
              <a:t>ake-</a:t>
            </a:r>
            <a:r>
              <a:rPr lang="en-GB" sz="1600" dirty="0" smtClean="0">
                <a:solidFill>
                  <a:srgbClr val="FF0000"/>
                </a:solidFill>
              </a:rPr>
              <a:t>W</a:t>
            </a:r>
            <a:r>
              <a:rPr lang="en-GB" sz="1600" dirty="0" smtClean="0"/>
              <a:t>hole </a:t>
            </a:r>
            <a:r>
              <a:rPr lang="en-GB" sz="1600" dirty="0" smtClean="0">
                <a:solidFill>
                  <a:srgbClr val="FF0000"/>
                </a:solidFill>
              </a:rPr>
              <a:t>P</a:t>
            </a:r>
            <a:r>
              <a:rPr lang="en-GB" sz="1600" dirty="0" smtClean="0"/>
              <a:t>ayment</a:t>
            </a:r>
          </a:p>
          <a:p>
            <a:pPr marL="179388" lvl="3" indent="-179388">
              <a:buFont typeface="Wingdings" pitchFamily="2" charset="2"/>
              <a:buChar char="Ø"/>
            </a:pPr>
            <a:endParaRPr lang="en-GB" sz="1600" dirty="0" smtClean="0"/>
          </a:p>
          <a:p>
            <a:pPr marL="179388" lvl="3" indent="-179388">
              <a:buFont typeface="Wingdings" pitchFamily="2" charset="2"/>
              <a:buChar char="Ø"/>
            </a:pPr>
            <a:endParaRPr lang="en-GB" sz="16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524000" y="381000"/>
            <a:ext cx="5832648" cy="461665"/>
          </a:xfrm>
          <a:prstGeom prst="rect">
            <a:avLst/>
          </a:prstGeom>
          <a:noFill/>
        </p:spPr>
        <p:txBody>
          <a:bodyPr wrap="square" rtlCol="0">
            <a:spAutoFit/>
          </a:bodyPr>
          <a:lstStyle/>
          <a:p>
            <a:pPr algn="ctr"/>
            <a:r>
              <a:rPr lang="en-GB" sz="2400" b="1" u="sng" dirty="0" smtClean="0"/>
              <a:t>Summary Information – Drafting Errors</a:t>
            </a:r>
            <a:endParaRPr lang="en-IE" sz="2400" b="1" u="sng" dirty="0"/>
          </a:p>
        </p:txBody>
      </p:sp>
      <p:sp>
        <p:nvSpPr>
          <p:cNvPr id="9" name="TextBox 8"/>
          <p:cNvSpPr txBox="1"/>
          <p:nvPr/>
        </p:nvSpPr>
        <p:spPr>
          <a:xfrm>
            <a:off x="228600" y="1143000"/>
            <a:ext cx="8496944" cy="4524315"/>
          </a:xfrm>
          <a:prstGeom prst="rect">
            <a:avLst/>
          </a:prstGeom>
          <a:noFill/>
        </p:spPr>
        <p:txBody>
          <a:bodyPr wrap="square" rtlCol="0">
            <a:spAutoFit/>
          </a:bodyPr>
          <a:lstStyle/>
          <a:p>
            <a:pPr marL="179388" lvl="1" indent="-179388">
              <a:buFont typeface="Wingdings" pitchFamily="2" charset="2"/>
              <a:buChar char="Ø"/>
            </a:pPr>
            <a:r>
              <a:rPr lang="en-GB" sz="1600" dirty="0" smtClean="0"/>
              <a:t>This proposal aims to correct a total of five drafting errors relating to incorrect or imprecise wording as follows; </a:t>
            </a:r>
          </a:p>
          <a:p>
            <a:pPr marL="179388" lvl="3" indent="-179388">
              <a:buFont typeface="Wingdings" pitchFamily="2" charset="2"/>
              <a:buChar char="Ø"/>
            </a:pPr>
            <a:endParaRPr lang="en-GB" sz="1600" dirty="0" smtClean="0"/>
          </a:p>
          <a:p>
            <a:pPr marL="636588" lvl="4" indent="-179388">
              <a:buFont typeface="Wingdings" pitchFamily="2" charset="2"/>
              <a:buChar char="Ø"/>
            </a:pPr>
            <a:r>
              <a:rPr lang="en-GB" sz="1600" dirty="0" smtClean="0"/>
              <a:t>Para G.12.4.2 details the trigger for becoming an Adjusted Participant but is incorrectly worded so that it implies that for Generator Units forecast Total Daily Amounts  are compared with preceding Metered Demand as opposed to preceding Total Daily Amounts</a:t>
            </a:r>
          </a:p>
          <a:p>
            <a:pPr marL="636588" lvl="4" indent="-179388">
              <a:buFont typeface="Wingdings" pitchFamily="2" charset="2"/>
              <a:buChar char="Ø"/>
            </a:pPr>
            <a:endParaRPr lang="en-GB" sz="1600" dirty="0" smtClean="0"/>
          </a:p>
          <a:p>
            <a:pPr marL="636588" lvl="4" indent="-179388">
              <a:buFont typeface="Wingdings" pitchFamily="2" charset="2"/>
              <a:buChar char="Ø"/>
            </a:pPr>
            <a:r>
              <a:rPr lang="en-GB" sz="1600" dirty="0" smtClean="0"/>
              <a:t>Para G.12.4.3 is referenced in </a:t>
            </a:r>
            <a:r>
              <a:rPr lang="en-GB" sz="1600" dirty="0" err="1" smtClean="0"/>
              <a:t>para</a:t>
            </a:r>
            <a:r>
              <a:rPr lang="en-GB" sz="1600" dirty="0" smtClean="0"/>
              <a:t> G.14.4.1 as detailing submission of forecast volumes for New (and Adjusted Participant as a result of Mod_15_17) but it only refers to submission for Adjusted (and not new) Participant so we propose to extend it to submission for New Participant also</a:t>
            </a:r>
          </a:p>
          <a:p>
            <a:pPr marL="636588" lvl="4" indent="-179388">
              <a:buFont typeface="Wingdings" pitchFamily="2" charset="2"/>
              <a:buChar char="Ø"/>
            </a:pPr>
            <a:endParaRPr lang="en-GB" sz="1600" dirty="0" smtClean="0"/>
          </a:p>
          <a:p>
            <a:pPr marL="636588" lvl="4" indent="-179388">
              <a:buFont typeface="Wingdings" pitchFamily="2" charset="2"/>
              <a:buChar char="Ø"/>
            </a:pPr>
            <a:r>
              <a:rPr lang="en-GB" sz="1600" dirty="0" smtClean="0"/>
              <a:t>Para G.14.3.3 states that EUPECC is a New or Adjusted Participants Exposure in respect of Capacity Charges but does not state that this is only </a:t>
            </a:r>
            <a:r>
              <a:rPr lang="en-GB" sz="1600" dirty="0" smtClean="0">
                <a:solidFill>
                  <a:srgbClr val="FF0000"/>
                </a:solidFill>
              </a:rPr>
              <a:t>for Undefined Exposure Period g </a:t>
            </a:r>
            <a:r>
              <a:rPr lang="en-GB" sz="1600" dirty="0" smtClean="0"/>
              <a:t>similar to G.14.8.1 which implies that it is for the entire Settlement Risk Period (albeit that the section heading specifies Undefined Exposure Period)</a:t>
            </a:r>
          </a:p>
          <a:p>
            <a:pPr marL="636588" lvl="4" indent="-179388">
              <a:buFont typeface="Wingdings" pitchFamily="2" charset="2"/>
              <a:buChar char="Ø"/>
            </a:pPr>
            <a:endParaRPr lang="en-GB" sz="1600" dirty="0" smtClean="0"/>
          </a:p>
          <a:p>
            <a:pPr marL="636588" lvl="4" indent="-179388">
              <a:buFont typeface="Wingdings" pitchFamily="2" charset="2"/>
              <a:buChar char="Ø"/>
            </a:pPr>
            <a:endParaRPr lang="en-GB" sz="16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524000" y="381000"/>
            <a:ext cx="5832648" cy="461665"/>
          </a:xfrm>
          <a:prstGeom prst="rect">
            <a:avLst/>
          </a:prstGeom>
          <a:noFill/>
        </p:spPr>
        <p:txBody>
          <a:bodyPr wrap="square" rtlCol="0">
            <a:spAutoFit/>
          </a:bodyPr>
          <a:lstStyle/>
          <a:p>
            <a:pPr algn="ctr"/>
            <a:r>
              <a:rPr lang="en-GB" sz="2400" b="1" u="sng" dirty="0" smtClean="0"/>
              <a:t>Summary Information – Drafting Errors</a:t>
            </a:r>
            <a:endParaRPr lang="en-IE" sz="2400" b="1" u="sng" dirty="0"/>
          </a:p>
        </p:txBody>
      </p:sp>
      <p:sp>
        <p:nvSpPr>
          <p:cNvPr id="9" name="TextBox 8"/>
          <p:cNvSpPr txBox="1"/>
          <p:nvPr/>
        </p:nvSpPr>
        <p:spPr>
          <a:xfrm>
            <a:off x="304800" y="1219200"/>
            <a:ext cx="8496944" cy="4770537"/>
          </a:xfrm>
          <a:prstGeom prst="rect">
            <a:avLst/>
          </a:prstGeom>
          <a:noFill/>
        </p:spPr>
        <p:txBody>
          <a:bodyPr wrap="square" rtlCol="0">
            <a:spAutoFit/>
          </a:bodyPr>
          <a:lstStyle/>
          <a:p>
            <a:pPr marL="179388" lvl="4" indent="-179388">
              <a:buFont typeface="Wingdings" pitchFamily="2" charset="2"/>
              <a:buChar char="Ø"/>
            </a:pPr>
            <a:r>
              <a:rPr lang="en-GB" sz="1600" dirty="0" smtClean="0"/>
              <a:t>The term Aggregate Settlement Document Amount is effectively defined twice with a glossary definition for Aggregate Settlement Document Amount and a variable definition for Aggregate Settlement Document (SDA). The glossary definition refers to the value calculated in G.5.7.5 which is a calculation for SDA and uses the term Aggregate Settlement Document </a:t>
            </a:r>
            <a:r>
              <a:rPr lang="en-GB" sz="1600" dirty="0" smtClean="0">
                <a:solidFill>
                  <a:srgbClr val="FF0000"/>
                </a:solidFill>
              </a:rPr>
              <a:t>a</a:t>
            </a:r>
            <a:r>
              <a:rPr lang="en-GB" sz="1600" dirty="0" smtClean="0"/>
              <a:t>mount. This is a bit confused so we propose removing the glossary definition since it is not necessary which is mirrors the Part A approach for the equivalent variables</a:t>
            </a:r>
          </a:p>
          <a:p>
            <a:pPr marL="179388" lvl="4" indent="-179388">
              <a:buFont typeface="Wingdings" pitchFamily="2" charset="2"/>
              <a:buChar char="Ø"/>
            </a:pPr>
            <a:endParaRPr lang="en-GB" sz="1600" dirty="0" smtClean="0"/>
          </a:p>
          <a:p>
            <a:pPr marL="179388" lvl="4" indent="-179388">
              <a:buFont typeface="Wingdings" pitchFamily="2" charset="2"/>
              <a:buChar char="Ø"/>
            </a:pPr>
            <a:endParaRPr lang="en-GB" sz="1600" dirty="0" smtClean="0"/>
          </a:p>
          <a:p>
            <a:pPr marL="179388" lvl="4" indent="-179388">
              <a:buFont typeface="Wingdings" pitchFamily="2" charset="2"/>
              <a:buChar char="Ø"/>
            </a:pPr>
            <a:r>
              <a:rPr lang="en-GB" sz="1600" dirty="0" smtClean="0"/>
              <a:t>The term Settlement Report is used in various places (e.g. Appendix G) and is capitalised as though it is a codified term but there is no glossary definition. We propose to introduce a glossary definition as follows;</a:t>
            </a:r>
          </a:p>
          <a:p>
            <a:pPr marL="179388" lvl="4" indent="-179388">
              <a:buFont typeface="Wingdings" pitchFamily="2" charset="2"/>
              <a:buChar char="Ø"/>
            </a:pPr>
            <a:endParaRPr lang="en-GB" sz="1600" dirty="0" smtClean="0"/>
          </a:p>
          <a:p>
            <a:pPr marL="179388" lvl="4" indent="-179388" algn="ctr"/>
            <a:r>
              <a:rPr lang="en-IE" sz="1600" i="1" dirty="0" smtClean="0"/>
              <a:t>“means a supplementary report containing the value of certain variables used to determine Settlement amounts made available to each Participant as described in Appendix G.”</a:t>
            </a:r>
            <a:endParaRPr lang="en-AU" sz="1600" i="1" dirty="0" smtClean="0"/>
          </a:p>
          <a:p>
            <a:pPr marL="179388" lvl="4" indent="-179388">
              <a:buFont typeface="Wingdings" pitchFamily="2" charset="2"/>
              <a:buChar char="Ø"/>
            </a:pPr>
            <a:endParaRPr lang="en-GB" sz="1600" dirty="0" smtClean="0"/>
          </a:p>
          <a:p>
            <a:pPr marL="179388" lvl="4" indent="-179388">
              <a:buFont typeface="Wingdings" pitchFamily="2" charset="2"/>
              <a:buChar char="Ø"/>
            </a:pPr>
            <a:endParaRPr lang="en-GB" sz="1600" dirty="0" smtClean="0"/>
          </a:p>
          <a:p>
            <a:pPr marL="179388" lvl="4" indent="-179388">
              <a:buFont typeface="Wingdings" pitchFamily="2" charset="2"/>
              <a:buChar char="Ø"/>
            </a:pPr>
            <a:endParaRPr lang="en-GB" sz="1600" dirty="0" smtClean="0"/>
          </a:p>
          <a:p>
            <a:pPr marL="636588" lvl="4" indent="-179388">
              <a:buFont typeface="Wingdings" pitchFamily="2" charset="2"/>
              <a:buChar char="Ø"/>
            </a:pPr>
            <a:endParaRPr lang="en-GB" sz="1600" dirty="0" smtClean="0"/>
          </a:p>
          <a:p>
            <a:pPr marL="636588" lvl="4" indent="-179388">
              <a:buFont typeface="Wingdings" pitchFamily="2" charset="2"/>
              <a:buChar char="Ø"/>
            </a:pPr>
            <a:endParaRPr lang="en-GB" sz="16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FromMMT xmlns="f69c7b9a-bbed-41f8-b24c-bbeb71979adf">true</FromMMT>
    <MMTID xmlns="f69c7b9a-bbed-41f8-b24c-bbeb71979adf">1883</MMTID>
    <ModID xmlns="bd8dd43f-48f8-46ce-9b8d-78f402b7750b">755</ModID>
  </documentManagement>
</p:properties>
</file>

<file path=customXml/itemProps1.xml><?xml version="1.0" encoding="utf-8"?>
<ds:datastoreItem xmlns:ds="http://schemas.openxmlformats.org/officeDocument/2006/customXml" ds:itemID="{4133358D-D3E3-4942-BDE6-C0B56CCF8264}"/>
</file>

<file path=customXml/itemProps2.xml><?xml version="1.0" encoding="utf-8"?>
<ds:datastoreItem xmlns:ds="http://schemas.openxmlformats.org/officeDocument/2006/customXml" ds:itemID="{54AC0A66-7FDA-4542-B0AF-62FE8A18BFE3}"/>
</file>

<file path=customXml/itemProps3.xml><?xml version="1.0" encoding="utf-8"?>
<ds:datastoreItem xmlns:ds="http://schemas.openxmlformats.org/officeDocument/2006/customXml" ds:itemID="{A6D1C412-AEB4-4A5C-9EBB-15C803313601}"/>
</file>

<file path=docProps/app.xml><?xml version="1.0" encoding="utf-8"?>
<Properties xmlns="http://schemas.openxmlformats.org/officeDocument/2006/extended-properties" xmlns:vt="http://schemas.openxmlformats.org/officeDocument/2006/docPropsVTypes">
  <TotalTime>830</TotalTime>
  <Words>1398</Words>
  <Application>Microsoft Office PowerPoint</Application>
  <PresentationFormat>On-screen Show (4:3)</PresentationFormat>
  <Paragraphs>105</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dc:title>
  <dc:creator/>
  <cp:lastModifiedBy>Chris Goodman</cp:lastModifiedBy>
  <cp:revision>79</cp:revision>
  <dcterms:created xsi:type="dcterms:W3CDTF">2006-08-16T00:00:00Z</dcterms:created>
  <dcterms:modified xsi:type="dcterms:W3CDTF">2018-06-12T08:41:56Z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5" name="Copy to Website">
    <vt:lpwstr>true</vt:lpwstr>
  </property>
  <property fmtid="{D5CDD505-2E9C-101B-9397-08002B2CF9AE}" pid="6" name="Mod ID">
    <vt:lpwstr>1093</vt:lpwstr>
  </property>
  <property fmtid="{D5CDD505-2E9C-101B-9397-08002B2CF9AE}" pid="7" name="Year of Modification Proposal">
    <vt:lpwstr>2018</vt:lpwstr>
  </property>
  <property fmtid="{D5CDD505-2E9C-101B-9397-08002B2CF9AE}" pid="8" name="Document Type">
    <vt:lpwstr>Slides</vt:lpwstr>
  </property>
  <property fmtid="{D5CDD505-2E9C-101B-9397-08002B2CF9AE}" pid="10" name="_CopySource">
    <vt:lpwstr>Mod_19_18 Part B Housekeeping 1.pptx</vt:lpwstr>
  </property>
  <property fmtid="{D5CDD505-2E9C-101B-9397-08002B2CF9AE}" pid="11" name="Order">
    <vt:r8>387800</vt:r8>
  </property>
</Properties>
</file>