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8" r:id="rId3"/>
    <p:sldId id="259" r:id="rId4"/>
    <p:sldId id="260" r:id="rId5"/>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0915FF3-C255-4279-AD6D-04F7EADB2ED9}" type="datetimeFigureOut">
              <a:rPr lang="en-GB" smtClean="0"/>
              <a:pPr/>
              <a:t>23/10/2019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42F7B8A-4474-4B10-82F9-7636B03751D6}" type="slidenum">
              <a:rPr lang="en-GB" smtClean="0"/>
              <a:pPr/>
              <a:t>‹#›</a:t>
            </a:fld>
            <a:endParaRPr lang="en-GB"/>
          </a:p>
        </p:txBody>
      </p:sp>
    </p:spTree>
    <p:extLst>
      <p:ext uri="{BB962C8B-B14F-4D97-AF65-F5344CB8AC3E}">
        <p14:creationId xmlns:p14="http://schemas.microsoft.com/office/powerpoint/2010/main" val="2865016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23/10/2019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836682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5355312"/>
          </a:xfrm>
          <a:prstGeom prst="rect">
            <a:avLst/>
          </a:prstGeom>
          <a:noFill/>
        </p:spPr>
        <p:txBody>
          <a:bodyPr wrap="square" rtlCol="0">
            <a:spAutoFit/>
          </a:bodyPr>
          <a:lstStyle/>
          <a:p>
            <a:pPr algn="ctr"/>
            <a:r>
              <a:rPr lang="en-GB" sz="3800" b="1" dirty="0" smtClean="0"/>
              <a:t>Mod_20_19 Changing Day-ahead Difference Quantity to Day Ahead Trade Quantity in Within-day Difference Charge Calculations</a:t>
            </a:r>
          </a:p>
          <a:p>
            <a:pPr algn="ctr"/>
            <a:endParaRPr lang="en-GB" sz="3800" b="1" dirty="0" smtClean="0"/>
          </a:p>
          <a:p>
            <a:pPr algn="ctr"/>
            <a:r>
              <a:rPr lang="en-GB" sz="3800" b="1" dirty="0" smtClean="0"/>
              <a:t>24</a:t>
            </a:r>
            <a:r>
              <a:rPr lang="en-GB" sz="3800" b="1" baseline="30000" dirty="0" smtClean="0"/>
              <a:t>th</a:t>
            </a:r>
            <a:r>
              <a:rPr lang="en-GB" sz="3800" b="1" dirty="0" smtClean="0"/>
              <a:t> October 2019</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1981200"/>
            <a:ext cx="8496944" cy="5355312"/>
          </a:xfrm>
          <a:prstGeom prst="rect">
            <a:avLst/>
          </a:prstGeom>
          <a:noFill/>
        </p:spPr>
        <p:txBody>
          <a:bodyPr wrap="square" rtlCol="0">
            <a:spAutoFit/>
          </a:bodyPr>
          <a:lstStyle/>
          <a:p>
            <a:pPr>
              <a:buFont typeface="Wingdings" pitchFamily="2" charset="2"/>
              <a:buChar char="Ø"/>
            </a:pPr>
            <a:r>
              <a:rPr lang="en-GB" dirty="0" smtClean="0"/>
              <a:t>Within-day Trade Difference Quantity and Intraday and Balancing Tracked Difference Quantities are currently calculated using Day Ahead Difference Quantity (QDIFFDA) as opposed to Day Ahead Trade Quantity (</a:t>
            </a:r>
            <a:r>
              <a:rPr lang="en-GB" dirty="0" err="1" smtClean="0"/>
              <a:t>qTDA</a:t>
            </a:r>
            <a:r>
              <a:rPr lang="en-GB" dirty="0" smtClean="0"/>
              <a:t>) in error</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The intended use of the variable is to reflect the position immediately prior to the trade for which the subsequent quantity/charge is being calculated </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Because the QDIFFDA is necessarily capped by QCOB or QEX, where the caps manifest the initial point for the subsequent trade is applied as the cap as, opposed to the actual traded position as correctly represented by </a:t>
            </a:r>
            <a:r>
              <a:rPr lang="en-GB" dirty="0" err="1" smtClean="0"/>
              <a:t>qTDA</a:t>
            </a: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1143000"/>
            <a:ext cx="8496944" cy="5078313"/>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r>
              <a:rPr lang="en-GB" dirty="0" smtClean="0"/>
              <a:t>This error is relatively niche and would primarily impact where a Unit:</a:t>
            </a:r>
          </a:p>
          <a:p>
            <a:pPr lvl="1">
              <a:buFont typeface="Wingdings" pitchFamily="2" charset="2"/>
              <a:buChar char="Ø"/>
            </a:pPr>
            <a:r>
              <a:rPr lang="en-GB" dirty="0" smtClean="0"/>
              <a:t>Sells Day Ahead and subsequently</a:t>
            </a:r>
          </a:p>
          <a:p>
            <a:pPr lvl="1">
              <a:buFont typeface="Wingdings" pitchFamily="2" charset="2"/>
              <a:buChar char="Ø"/>
            </a:pPr>
            <a:r>
              <a:rPr lang="en-GB" dirty="0" smtClean="0"/>
              <a:t>Trades Intraday to unwind their Ex Ante position level below QCOB and </a:t>
            </a:r>
            <a:r>
              <a:rPr lang="en-GB" dirty="0" err="1" smtClean="0"/>
              <a:t>qTDA</a:t>
            </a:r>
            <a:r>
              <a:rPr lang="en-GB" dirty="0" smtClean="0"/>
              <a:t> and</a:t>
            </a:r>
          </a:p>
          <a:p>
            <a:pPr lvl="1">
              <a:buFont typeface="Wingdings" pitchFamily="2" charset="2"/>
              <a:buChar char="Ø"/>
            </a:pPr>
            <a:r>
              <a:rPr lang="en-GB" dirty="0" smtClean="0"/>
              <a:t>There is an RO even related to a balancing trade with a PTB/PIMB greater than the strike price</a:t>
            </a:r>
          </a:p>
          <a:p>
            <a:pPr lvl="1">
              <a:buFont typeface="Wingdings" pitchFamily="2" charset="2"/>
              <a:buChar char="Ø"/>
            </a:pPr>
            <a:endParaRPr lang="en-GB" dirty="0" smtClean="0"/>
          </a:p>
          <a:p>
            <a:pPr marL="0" lvl="1" indent="180975">
              <a:buFont typeface="Wingdings" pitchFamily="2" charset="2"/>
              <a:buChar char="Ø"/>
            </a:pPr>
            <a:r>
              <a:rPr lang="en-GB" dirty="0" smtClean="0"/>
              <a:t>As drafted, the current rules could result in the difference charge related to balancing trades  being  understated and those related to non performance being overstated, which would be corrected by the proposed change</a:t>
            </a:r>
          </a:p>
          <a:p>
            <a:pPr marL="0" lvl="1" indent="180975">
              <a:buFont typeface="Wingdings" pitchFamily="2" charset="2"/>
              <a:buChar char="Ø"/>
            </a:pPr>
            <a:endParaRPr lang="en-GB" dirty="0" smtClean="0"/>
          </a:p>
          <a:p>
            <a:pPr marL="0" lvl="1" indent="180975">
              <a:buFont typeface="Wingdings" pitchFamily="2" charset="2"/>
              <a:buChar char="Ø"/>
            </a:pPr>
            <a:r>
              <a:rPr lang="en-GB" dirty="0" smtClean="0"/>
              <a:t>The issue does not effect difference payments due to Supplier Units not having negative traded quantities post Intraday trading</a:t>
            </a:r>
          </a:p>
          <a:p>
            <a:pPr marL="0" lvl="1" indent="180975">
              <a:buFont typeface="Wingdings" pitchFamily="2" charset="2"/>
              <a:buChar char="Ø"/>
            </a:pPr>
            <a:endParaRPr lang="en-GB" dirty="0" smtClean="0"/>
          </a:p>
          <a:p>
            <a:pPr marL="0" lvl="1" indent="180975">
              <a:buFont typeface="Wingdings" pitchFamily="2" charset="2"/>
              <a:buChar char="Ø"/>
            </a:pPr>
            <a:r>
              <a:rPr lang="en-GB" dirty="0" smtClean="0"/>
              <a:t>As a result, similar changes are not needed for Difference Payment calculations</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1143000"/>
            <a:ext cx="8496944" cy="1200329"/>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Code Objectives Furthered</a:t>
            </a:r>
          </a:p>
        </p:txBody>
      </p:sp>
      <p:sp>
        <p:nvSpPr>
          <p:cNvPr id="9" name="TextBox 8"/>
          <p:cNvSpPr txBox="1"/>
          <p:nvPr/>
        </p:nvSpPr>
        <p:spPr>
          <a:xfrm>
            <a:off x="457200" y="1143000"/>
            <a:ext cx="8496944" cy="3693319"/>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This proposal is intended to further the code objectives related to ensuring no undue discrimination and efficient, economic and coordinated operation of the SEM </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This is because it ensures equivalent treatment of equivalent difference quantities  and ensures that the intended signals and incentives for reliability are in place by ensuring that that non performance and balancing difference quantities respectively are treated as such</a:t>
            </a:r>
          </a:p>
          <a:p>
            <a:pPr>
              <a:buFont typeface="Wingdings" pitchFamily="2" charset="2"/>
              <a:buChar char="Ø"/>
            </a:pPr>
            <a:endParaRPr lang="en-GB" dirty="0" smtClean="0"/>
          </a:p>
          <a:p>
            <a:pPr>
              <a:buFont typeface="Wingdings" pitchFamily="2" charset="2"/>
              <a:buChar char="Ø"/>
            </a:pPr>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TotalTime>
  <Words>308</Words>
  <Application>Microsoft Office PowerPoint</Application>
  <PresentationFormat>On-screen Show (4:3)</PresentationFormat>
  <Paragraphs>43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Linnane, Sandra</dc:creator>
  <cp:lastModifiedBy>Linnane, Sandra</cp:lastModifiedBy>
  <cp:revision>141</cp:revision>
  <dcterms:created xsi:type="dcterms:W3CDTF">2006-08-16T00:00:00Z</dcterms:created>
  <dcterms:modified xsi:type="dcterms:W3CDTF">2019-10-23T15:50:10Z</dcterms:modified>
</cp:coreProperties>
</file>