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0" r:id="rId5"/>
    <p:sldId id="284" r:id="rId6"/>
    <p:sldId id="339" r:id="rId7"/>
    <p:sldId id="374" r:id="rId8"/>
    <p:sldId id="363" r:id="rId9"/>
    <p:sldId id="364" r:id="rId10"/>
    <p:sldId id="365" r:id="rId11"/>
    <p:sldId id="367" r:id="rId12"/>
    <p:sldId id="375" r:id="rId13"/>
    <p:sldId id="369" r:id="rId14"/>
    <p:sldId id="370" r:id="rId15"/>
    <p:sldId id="371" r:id="rId16"/>
    <p:sldId id="377" r:id="rId17"/>
    <p:sldId id="376" r:id="rId18"/>
    <p:sldId id="379" r:id="rId19"/>
    <p:sldId id="299" r:id="rId20"/>
    <p:sldId id="301" r:id="rId21"/>
    <p:sldId id="303" r:id="rId22"/>
    <p:sldId id="311" r:id="rId23"/>
    <p:sldId id="380" r:id="rId24"/>
    <p:sldId id="353" r:id="rId25"/>
    <p:sldId id="381" r:id="rId26"/>
    <p:sldId id="382" r:id="rId27"/>
    <p:sldId id="321" r:id="rId28"/>
    <p:sldId id="324" r:id="rId29"/>
    <p:sldId id="323" r:id="rId30"/>
    <p:sldId id="383" r:id="rId31"/>
    <p:sldId id="384" r:id="rId32"/>
    <p:sldId id="386" r:id="rId33"/>
    <p:sldId id="3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098" y="-5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Background</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811A837-6425-4E8F-8057-57A69856BAA0}" type="presOf" srcId="{B53502B7-CFD9-4D79-A7B6-A209BE8CBF2D}" destId="{BCBE42DD-E755-40FA-869D-120EE8F7268F}" srcOrd="0" destOrd="0" presId="urn:microsoft.com/office/officeart/2005/8/layout/vList2"/>
    <dgm:cxn modelId="{818F2DBB-204D-4492-8327-852A567A2F2C}" type="presOf" srcId="{0892F4D6-8279-418A-8AE9-47AF4E299AA2}" destId="{E48EDA4C-8A74-43CF-ADF1-DB0F43C3695D}" srcOrd="0" destOrd="0" presId="urn:microsoft.com/office/officeart/2005/8/layout/vList2"/>
    <dgm:cxn modelId="{6EB6C368-474F-49D0-9507-C5A8D49280A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4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6B247AA1-7B90-46FA-B3CC-9628CD7CFC85}" type="presOf" srcId="{B53502B7-CFD9-4D79-A7B6-A209BE8CBF2D}" destId="{BCBE42DD-E755-40FA-869D-120EE8F7268F}" srcOrd="0" destOrd="0" presId="urn:microsoft.com/office/officeart/2005/8/layout/vList2"/>
    <dgm:cxn modelId="{AFFDD70F-D55C-4A5A-8198-9920F8172C68}" type="presOf" srcId="{0892F4D6-8279-418A-8AE9-47AF4E299AA2}" destId="{E48EDA4C-8A74-43CF-ADF1-DB0F43C3695D}" srcOrd="0" destOrd="0" presId="urn:microsoft.com/office/officeart/2005/8/layout/vList2"/>
    <dgm:cxn modelId="{86D5F584-C5DB-401E-844B-AD86F0BC4EF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4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EE1DB5C2-A46D-4F16-8455-2C09BCBBE96B}" type="presOf" srcId="{B53502B7-CFD9-4D79-A7B6-A209BE8CBF2D}" destId="{BCBE42DD-E755-40FA-869D-120EE8F7268F}" srcOrd="0" destOrd="0" presId="urn:microsoft.com/office/officeart/2005/8/layout/vList2"/>
    <dgm:cxn modelId="{EEEBBD34-0522-464A-9486-016976B9FD72}" type="presOf" srcId="{0892F4D6-8279-418A-8AE9-47AF4E299AA2}" destId="{E48EDA4C-8A74-43CF-ADF1-DB0F43C3695D}" srcOrd="0" destOrd="0" presId="urn:microsoft.com/office/officeart/2005/8/layout/vList2"/>
    <dgm:cxn modelId="{7FE419E4-6C78-42E6-A2D3-3119671A2F3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4 </a:t>
          </a:r>
          <a:r>
            <a:rPr lang="en-US" dirty="0" smtClean="0"/>
            <a:t>– Happening in systems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926" custLinFactNeighborY="-108">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A2BDD60-C604-4F8E-89A7-5D404A67E7AF}" type="presOf" srcId="{0892F4D6-8279-418A-8AE9-47AF4E299AA2}" destId="{E48EDA4C-8A74-43CF-ADF1-DB0F43C3695D}" srcOrd="0" destOrd="0" presId="urn:microsoft.com/office/officeart/2005/8/layout/vList2"/>
    <dgm:cxn modelId="{4EA8F123-93EB-4A86-871F-817434D85AD3}" type="presOf" srcId="{B53502B7-CFD9-4D79-A7B6-A209BE8CBF2D}" destId="{BCBE42DD-E755-40FA-869D-120EE8F7268F}" srcOrd="0" destOrd="0" presId="urn:microsoft.com/office/officeart/2005/8/layout/vList2"/>
    <dgm:cxn modelId="{B57B24D4-3E3C-4D2E-B22B-C39CBC2BBAC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4 </a:t>
          </a:r>
          <a:r>
            <a:rPr lang="en-US" dirty="0" smtClean="0"/>
            <a:t>– Impacted area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10F014B-B51D-44E4-B43A-6B6B9B42D48D}" type="presOf" srcId="{0892F4D6-8279-418A-8AE9-47AF4E299AA2}" destId="{E48EDA4C-8A74-43CF-ADF1-DB0F43C3695D}" srcOrd="0" destOrd="0" presId="urn:microsoft.com/office/officeart/2005/8/layout/vList2"/>
    <dgm:cxn modelId="{0A426EAD-6BDA-4A9D-97F0-77E4DF8D8ADB}" type="presOf" srcId="{B53502B7-CFD9-4D79-A7B6-A209BE8CBF2D}" destId="{BCBE42DD-E755-40FA-869D-120EE8F7268F}" srcOrd="0" destOrd="0" presId="urn:microsoft.com/office/officeart/2005/8/layout/vList2"/>
    <dgm:cxn modelId="{03C1C6F2-55FF-4587-A86D-E59938E7018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Summary</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ED8169C-B8BA-44CA-8C33-35669BCDD9F3}" type="presOf" srcId="{B53502B7-CFD9-4D79-A7B6-A209BE8CBF2D}" destId="{BCBE42DD-E755-40FA-869D-120EE8F7268F}" srcOrd="0" destOrd="0" presId="urn:microsoft.com/office/officeart/2005/8/layout/vList2"/>
    <dgm:cxn modelId="{C1CA9354-5336-4792-9B8D-4715A6C4DDD7}" type="presOf" srcId="{0892F4D6-8279-418A-8AE9-47AF4E299AA2}" destId="{E48EDA4C-8A74-43CF-ADF1-DB0F43C3695D}" srcOrd="0" destOrd="0" presId="urn:microsoft.com/office/officeart/2005/8/layout/vList2"/>
    <dgm:cxn modelId="{ECF7BE96-335B-49C6-AE31-2343945FEBD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29A594C-FA2A-4EA2-A01A-B4B9737D4E5C}" type="presOf" srcId="{0892F4D6-8279-418A-8AE9-47AF4E299AA2}" destId="{E48EDA4C-8A74-43CF-ADF1-DB0F43C3695D}" srcOrd="0" destOrd="0" presId="urn:microsoft.com/office/officeart/2005/8/layout/vList2"/>
    <dgm:cxn modelId="{0BF64055-7AF2-4DE0-A57C-D3C69AC1277E}" type="presOf" srcId="{B53502B7-CFD9-4D79-A7B6-A209BE8CBF2D}" destId="{BCBE42DD-E755-40FA-869D-120EE8F7268F}" srcOrd="0" destOrd="0" presId="urn:microsoft.com/office/officeart/2005/8/layout/vList2"/>
    <dgm:cxn modelId="{0E77C550-CFCA-4026-B655-5693C3BAF77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6B080A2-B337-4597-85A3-947D7E59664C}" type="presOf" srcId="{B53502B7-CFD9-4D79-A7B6-A209BE8CBF2D}" destId="{BCBE42DD-E755-40FA-869D-120EE8F7268F}" srcOrd="0" destOrd="0" presId="urn:microsoft.com/office/officeart/2005/8/layout/vList2"/>
    <dgm:cxn modelId="{15A0EB74-C640-4A0E-AB24-32713048398C}" type="presOf" srcId="{0892F4D6-8279-418A-8AE9-47AF4E299AA2}" destId="{E48EDA4C-8A74-43CF-ADF1-DB0F43C3695D}" srcOrd="0" destOrd="0" presId="urn:microsoft.com/office/officeart/2005/8/layout/vList2"/>
    <dgm:cxn modelId="{E88865E3-92F2-4049-80C6-FF4B6A2088E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1CFB480-ED15-4D80-993D-B379529B5E90}" type="presOf" srcId="{0892F4D6-8279-418A-8AE9-47AF4E299AA2}" destId="{E48EDA4C-8A74-43CF-ADF1-DB0F43C3695D}" srcOrd="0" destOrd="0" presId="urn:microsoft.com/office/officeart/2005/8/layout/vList2"/>
    <dgm:cxn modelId="{055DC7ED-AD47-4BAF-B746-FB1EFFD52C0F}" type="presOf" srcId="{B53502B7-CFD9-4D79-A7B6-A209BE8CBF2D}" destId="{BCBE42DD-E755-40FA-869D-120EE8F7268F}" srcOrd="0" destOrd="0" presId="urn:microsoft.com/office/officeart/2005/8/layout/vList2"/>
    <dgm:cxn modelId="{E0FD69B3-9897-480C-9C5E-93F521EF542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a:t>
          </a:r>
          <a:r>
            <a:rPr lang="en-US" dirty="0" smtClean="0"/>
            <a:t>– Happening in systems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6E301C1-1624-462B-8BE9-33B5E7400205}" type="presOf" srcId="{B53502B7-CFD9-4D79-A7B6-A209BE8CBF2D}" destId="{BCBE42DD-E755-40FA-869D-120EE8F7268F}" srcOrd="0" destOrd="0" presId="urn:microsoft.com/office/officeart/2005/8/layout/vList2"/>
    <dgm:cxn modelId="{A767E72D-2CC0-4B15-9499-5B8BBE864E08}" type="presOf" srcId="{0892F4D6-8279-418A-8AE9-47AF4E299AA2}" destId="{E48EDA4C-8A74-43CF-ADF1-DB0F43C3695D}" srcOrd="0" destOrd="0" presId="urn:microsoft.com/office/officeart/2005/8/layout/vList2"/>
    <dgm:cxn modelId="{6A4A671B-E4B6-409B-B896-6A365E48BB8B}"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a:t>
          </a:r>
          <a:r>
            <a:rPr lang="en-US" dirty="0" smtClean="0"/>
            <a:t>– Impacted area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51EF044-60F4-4215-8B98-941D4FEF1168}" type="presOf" srcId="{B53502B7-CFD9-4D79-A7B6-A209BE8CBF2D}" destId="{BCBE42DD-E755-40FA-869D-120EE8F7268F}" srcOrd="0" destOrd="0" presId="urn:microsoft.com/office/officeart/2005/8/layout/vList2"/>
    <dgm:cxn modelId="{0830017D-FACF-4909-B0AF-E306727EABB4}" type="presOf" srcId="{0892F4D6-8279-418A-8AE9-47AF4E299AA2}" destId="{E48EDA4C-8A74-43CF-ADF1-DB0F43C3695D}" srcOrd="0" destOrd="0" presId="urn:microsoft.com/office/officeart/2005/8/layout/vList2"/>
    <dgm:cxn modelId="{DF9E4648-9618-411F-8C0A-11993D2B18E1}"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Summary</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8EA8C7BD-8900-4C13-9CB0-AF4B25BDB42F}" type="presOf" srcId="{0892F4D6-8279-418A-8AE9-47AF4E299AA2}" destId="{E48EDA4C-8A74-43CF-ADF1-DB0F43C3695D}" srcOrd="0" destOrd="0" presId="urn:microsoft.com/office/officeart/2005/8/layout/vList2"/>
    <dgm:cxn modelId="{7CCB0E82-A4D1-4AAC-AF65-AC7C513ACC10}" type="presOf" srcId="{B53502B7-CFD9-4D79-A7B6-A209BE8CBF2D}" destId="{BCBE42DD-E755-40FA-869D-120EE8F7268F}" srcOrd="0" destOrd="0" presId="urn:microsoft.com/office/officeart/2005/8/layout/vList2"/>
    <dgm:cxn modelId="{5C309DDD-A3E6-45C3-B40A-5A3BEEC78D6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 MOD_20_21 Proposed Legal Drafting</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44F835E-DB65-4E98-9EDB-0F9277CEC744}" type="presOf" srcId="{B53502B7-CFD9-4D79-A7B6-A209BE8CBF2D}" destId="{BCBE42DD-E755-40FA-869D-120EE8F7268F}" srcOrd="0" destOrd="0" presId="urn:microsoft.com/office/officeart/2005/8/layout/vList2"/>
    <dgm:cxn modelId="{2711F13E-09FE-484A-9E6E-6B60C77993AC}" type="presOf" srcId="{0892F4D6-8279-418A-8AE9-47AF4E299AA2}" destId="{E48EDA4C-8A74-43CF-ADF1-DB0F43C3695D}" srcOrd="0" destOrd="0" presId="urn:microsoft.com/office/officeart/2005/8/layout/vList2"/>
    <dgm:cxn modelId="{32A0F343-09B9-40E2-B753-DD7436F0142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2 - MOD_20_21 correction for FRR</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3940E24-5ED9-4D5B-B9E6-B6E31CFAE5C0}" type="presOf" srcId="{B53502B7-CFD9-4D79-A7B6-A209BE8CBF2D}" destId="{BCBE42DD-E755-40FA-869D-120EE8F7268F}" srcOrd="0" destOrd="0" presId="urn:microsoft.com/office/officeart/2005/8/layout/vList2"/>
    <dgm:cxn modelId="{890C500A-73CA-4C98-9865-D2B12D768525}" type="presOf" srcId="{0892F4D6-8279-418A-8AE9-47AF4E299AA2}" destId="{E48EDA4C-8A74-43CF-ADF1-DB0F43C3695D}" srcOrd="0" destOrd="0" presId="urn:microsoft.com/office/officeart/2005/8/layout/vList2"/>
    <dgm:cxn modelId="{6645D26D-318B-447D-A19B-1AF29F2F0B9E}"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Summary</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A9238EC-874C-4254-A1A0-068FA53CF16A}" type="presOf" srcId="{B53502B7-CFD9-4D79-A7B6-A209BE8CBF2D}" destId="{BCBE42DD-E755-40FA-869D-120EE8F7268F}" srcOrd="0" destOrd="0" presId="urn:microsoft.com/office/officeart/2005/8/layout/vList2"/>
    <dgm:cxn modelId="{E96FA555-0348-45AE-A719-FAB8E3404CCE}" type="presOf" srcId="{0892F4D6-8279-418A-8AE9-47AF4E299AA2}" destId="{E48EDA4C-8A74-43CF-ADF1-DB0F43C3695D}" srcOrd="0" destOrd="0" presId="urn:microsoft.com/office/officeart/2005/8/layout/vList2"/>
    <dgm:cxn modelId="{B61BB804-A5C7-4FAF-B53A-EC359363B78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3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A82DBED7-9BA9-49BA-BEDC-1532831E7F3C}" type="presOf" srcId="{B53502B7-CFD9-4D79-A7B6-A209BE8CBF2D}" destId="{BCBE42DD-E755-40FA-869D-120EE8F7268F}" srcOrd="0" destOrd="0" presId="urn:microsoft.com/office/officeart/2005/8/layout/vList2"/>
    <dgm:cxn modelId="{32DC4205-4B0E-4254-A711-749DDAD82B33}" type="presOf" srcId="{0892F4D6-8279-418A-8AE9-47AF4E299AA2}" destId="{E48EDA4C-8A74-43CF-ADF1-DB0F43C3695D}" srcOrd="0" destOrd="0" presId="urn:microsoft.com/office/officeart/2005/8/layout/vList2"/>
    <dgm:cxn modelId="{D23E29D3-616B-48D6-AC86-E8F1F124EBF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3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9CAF8F5-F6C7-4B1D-B91B-0F1ACDC4FB8E}" type="presOf" srcId="{B53502B7-CFD9-4D79-A7B6-A209BE8CBF2D}" destId="{BCBE42DD-E755-40FA-869D-120EE8F7268F}" srcOrd="0" destOrd="0" presId="urn:microsoft.com/office/officeart/2005/8/layout/vList2"/>
    <dgm:cxn modelId="{1EDAF4F4-A460-408E-B7AC-067B9090A890}" type="presOf" srcId="{0892F4D6-8279-418A-8AE9-47AF4E299AA2}" destId="{E48EDA4C-8A74-43CF-ADF1-DB0F43C3695D}" srcOrd="0" destOrd="0" presId="urn:microsoft.com/office/officeart/2005/8/layout/vList2"/>
    <dgm:cxn modelId="{38BA18FF-1186-4762-B565-929A4251EC8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3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7CA548B-E29C-4797-9D4E-EABC92CE8249}" type="presOf" srcId="{0892F4D6-8279-418A-8AE9-47AF4E299AA2}" destId="{E48EDA4C-8A74-43CF-ADF1-DB0F43C3695D}" srcOrd="0" destOrd="0" presId="urn:microsoft.com/office/officeart/2005/8/layout/vList2"/>
    <dgm:cxn modelId="{CF9ABB55-89AF-43AC-AA7C-731F5231722A}" type="presOf" srcId="{B53502B7-CFD9-4D79-A7B6-A209BE8CBF2D}" destId="{BCBE42DD-E755-40FA-869D-120EE8F7268F}" srcOrd="0" destOrd="0" presId="urn:microsoft.com/office/officeart/2005/8/layout/vList2"/>
    <dgm:cxn modelId="{B4FDB905-1663-47A0-9363-40F48E61D52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US" dirty="0" smtClean="0"/>
            <a:t>Scenario 3 – Happening in systems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0BDEA34-492D-4072-9752-000CDBB797E3}" type="presOf" srcId="{B53502B7-CFD9-4D79-A7B6-A209BE8CBF2D}" destId="{BCBE42DD-E755-40FA-869D-120EE8F7268F}" srcOrd="0" destOrd="0" presId="urn:microsoft.com/office/officeart/2005/8/layout/vList2"/>
    <dgm:cxn modelId="{883DD8D6-103B-4AFB-88BD-849E9318377E}" type="presOf" srcId="{0892F4D6-8279-418A-8AE9-47AF4E299AA2}" destId="{E48EDA4C-8A74-43CF-ADF1-DB0F43C3695D}" srcOrd="0" destOrd="0" presId="urn:microsoft.com/office/officeart/2005/8/layout/vList2"/>
    <dgm:cxn modelId="{092188AC-4E8A-4FCB-AA78-D5C22A14FE67}"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3 </a:t>
          </a:r>
          <a:r>
            <a:rPr lang="en-US" dirty="0" smtClean="0"/>
            <a:t>– Impacted area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D5FDB768-AA27-45B2-94F0-608BDBBA0C95}" type="presOf" srcId="{B53502B7-CFD9-4D79-A7B6-A209BE8CBF2D}" destId="{BCBE42DD-E755-40FA-869D-120EE8F7268F}" srcOrd="0" destOrd="0" presId="urn:microsoft.com/office/officeart/2005/8/layout/vList2"/>
    <dgm:cxn modelId="{ACC87C16-6C76-4C06-9039-34931A3F95A2}" type="presOf" srcId="{0892F4D6-8279-418A-8AE9-47AF4E299AA2}" destId="{E48EDA4C-8A74-43CF-ADF1-DB0F43C3695D}" srcOrd="0" destOrd="0" presId="urn:microsoft.com/office/officeart/2005/8/layout/vList2"/>
    <dgm:cxn modelId="{1558BC16-3045-4DD0-B9C4-2404C67C490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Summary of proposed approach</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DC6F643-793E-4D4A-BDB0-636DB5A155ED}" type="presOf" srcId="{0892F4D6-8279-418A-8AE9-47AF4E299AA2}" destId="{E48EDA4C-8A74-43CF-ADF1-DB0F43C3695D}" srcOrd="0" destOrd="0" presId="urn:microsoft.com/office/officeart/2005/8/layout/vList2"/>
    <dgm:cxn modelId="{1CF436E2-C65D-408F-BEE6-A5AC90CDB2DB}" type="presOf" srcId="{B53502B7-CFD9-4D79-A7B6-A209BE8CBF2D}" destId="{BCBE42DD-E755-40FA-869D-120EE8F7268F}" srcOrd="0" destOrd="0" presId="urn:microsoft.com/office/officeart/2005/8/layout/vList2"/>
    <dgm:cxn modelId="{B14C8C4E-2B30-435A-A4AF-59CD466E91F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Alternative approaches</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21358AF-0DDA-476D-9255-1C2B6B61C1F5}" type="presOf" srcId="{0892F4D6-8279-418A-8AE9-47AF4E299AA2}" destId="{E48EDA4C-8A74-43CF-ADF1-DB0F43C3695D}" srcOrd="0" destOrd="0" presId="urn:microsoft.com/office/officeart/2005/8/layout/vList2"/>
    <dgm:cxn modelId="{5EE0F27E-2F6B-4725-A388-99251C5662D0}" type="presOf" srcId="{B53502B7-CFD9-4D79-A7B6-A209BE8CBF2D}" destId="{BCBE42DD-E755-40FA-869D-120EE8F7268F}" srcOrd="0" destOrd="0" presId="urn:microsoft.com/office/officeart/2005/8/layout/vList2"/>
    <dgm:cxn modelId="{308A342A-1065-446A-8AC0-7EC01AE7396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Subset of Undo Scenarios - Summary</a:t>
          </a:r>
          <a:endParaRPr lang="en-US" b="0"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A6E4DC2-3488-4C31-9FBA-1781690A4D09}" type="presOf" srcId="{0892F4D6-8279-418A-8AE9-47AF4E299AA2}" destId="{E48EDA4C-8A74-43CF-ADF1-DB0F43C3695D}" srcOrd="0" destOrd="0" presId="urn:microsoft.com/office/officeart/2005/8/layout/vList2"/>
    <dgm:cxn modelId="{70AD150A-BA09-441E-BA42-CA2CF48868E6}" type="presOf" srcId="{B53502B7-CFD9-4D79-A7B6-A209BE8CBF2D}" destId="{BCBE42DD-E755-40FA-869D-120EE8F7268F}" srcOrd="0" destOrd="0" presId="urn:microsoft.com/office/officeart/2005/8/layout/vList2"/>
    <dgm:cxn modelId="{CBA2B586-2D24-42AF-AA2F-341995C5D74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1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CAFF28B5-5119-4E40-BB36-FA5884DEC6A0}" type="presOf" srcId="{B53502B7-CFD9-4D79-A7B6-A209BE8CBF2D}" destId="{BCBE42DD-E755-40FA-869D-120EE8F7268F}" srcOrd="0" destOrd="0" presId="urn:microsoft.com/office/officeart/2005/8/layout/vList2"/>
    <dgm:cxn modelId="{1F764A08-2A06-49C6-BDDF-10CE084B4937}" type="presOf" srcId="{0892F4D6-8279-418A-8AE9-47AF4E299AA2}" destId="{E48EDA4C-8A74-43CF-ADF1-DB0F43C3695D}" srcOrd="0" destOrd="0" presId="urn:microsoft.com/office/officeart/2005/8/layout/vList2"/>
    <dgm:cxn modelId="{D9968E58-68F2-40DB-8C63-88CD31D2C9D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1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69C4B556-5469-48B9-8625-D6DACC4EC9C0}" type="presOf" srcId="{0892F4D6-8279-418A-8AE9-47AF4E299AA2}" destId="{E48EDA4C-8A74-43CF-ADF1-DB0F43C3695D}" srcOrd="0" destOrd="0" presId="urn:microsoft.com/office/officeart/2005/8/layout/vList2"/>
    <dgm:cxn modelId="{E7B715AC-E3D1-4E20-889B-025F34CA1EFB}" type="presOf" srcId="{B53502B7-CFD9-4D79-A7B6-A209BE8CBF2D}" destId="{BCBE42DD-E755-40FA-869D-120EE8F7268F}" srcOrd="0" destOrd="0" presId="urn:microsoft.com/office/officeart/2005/8/layout/vList2"/>
    <dgm:cxn modelId="{D2A41ECB-AE47-4AEB-83C7-2B7D59C7972C}"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1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881817A8-84D5-44C7-9C73-CEA80DFC5BF8}" type="presOf" srcId="{B53502B7-CFD9-4D79-A7B6-A209BE8CBF2D}" destId="{BCBE42DD-E755-40FA-869D-120EE8F7268F}" srcOrd="0" destOrd="0" presId="urn:microsoft.com/office/officeart/2005/8/layout/vList2"/>
    <dgm:cxn modelId="{E53ACB6C-684F-4988-9A2F-B4477EBAB75E}" type="presOf" srcId="{0892F4D6-8279-418A-8AE9-47AF4E299AA2}" destId="{E48EDA4C-8A74-43CF-ADF1-DB0F43C3695D}" srcOrd="0" destOrd="0" presId="urn:microsoft.com/office/officeart/2005/8/layout/vList2"/>
    <dgm:cxn modelId="{DB2812E2-F5B7-4D3F-8F8E-0B145791219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1 </a:t>
          </a:r>
          <a:r>
            <a:rPr lang="en-US" dirty="0" smtClean="0"/>
            <a:t>– Happening in systems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FADF2403-329B-4697-92AB-45B7B6490FA9}" type="presOf" srcId="{0892F4D6-8279-418A-8AE9-47AF4E299AA2}" destId="{E48EDA4C-8A74-43CF-ADF1-DB0F43C3695D}" srcOrd="0" destOrd="0" presId="urn:microsoft.com/office/officeart/2005/8/layout/vList2"/>
    <dgm:cxn modelId="{97B19892-9313-49C1-BC6B-C2C6A0EF1DE0}" type="presOf" srcId="{B53502B7-CFD9-4D79-A7B6-A209BE8CBF2D}" destId="{BCBE42DD-E755-40FA-869D-120EE8F7268F}" srcOrd="0" destOrd="0" presId="urn:microsoft.com/office/officeart/2005/8/layout/vList2"/>
    <dgm:cxn modelId="{7953563A-5550-40EE-BB76-7D72A9203184}"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1 </a:t>
          </a:r>
          <a:r>
            <a:rPr lang="en-US" dirty="0" smtClean="0"/>
            <a:t>– Impacted area</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IE"/>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IE"/>
        </a:p>
      </dgm:t>
    </dgm:pt>
  </dgm:ptLst>
  <dgm:cxnLst>
    <dgm:cxn modelId="{BAE352BB-8646-4521-9667-4637C6E72F35}" srcId="{0892F4D6-8279-418A-8AE9-47AF4E299AA2}" destId="{B53502B7-CFD9-4D79-A7B6-A209BE8CBF2D}" srcOrd="0" destOrd="0" parTransId="{A2045A31-7D50-4EC7-A496-4FB444941F00}" sibTransId="{D34407FC-6F72-487A-85DD-8DA938FCE5A3}"/>
    <dgm:cxn modelId="{1436A002-EA65-450B-9F97-1E565C712456}" type="presOf" srcId="{0892F4D6-8279-418A-8AE9-47AF4E299AA2}" destId="{E48EDA4C-8A74-43CF-ADF1-DB0F43C3695D}" srcOrd="0" destOrd="0" presId="urn:microsoft.com/office/officeart/2005/8/layout/vList2"/>
    <dgm:cxn modelId="{63D92FA5-5554-463B-B1CE-886ADA3A6407}" type="presOf" srcId="{B53502B7-CFD9-4D79-A7B6-A209BE8CBF2D}" destId="{BCBE42DD-E755-40FA-869D-120EE8F7268F}" srcOrd="0" destOrd="0" presId="urn:microsoft.com/office/officeart/2005/8/layout/vList2"/>
    <dgm:cxn modelId="{474C31B6-68EB-46E5-99C1-0EAA113F7495}"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solidFill>
                <a:schemeClr val="bg1"/>
              </a:solidFill>
            </a:rPr>
            <a:t>Scenario 4 </a:t>
          </a:r>
          <a:r>
            <a:rPr lang="en-US" dirty="0" smtClean="0"/>
            <a:t>– Intention of rules</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X="-427" custLinFactNeighborY="-442">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DCD2622-50E9-4AF1-8157-8EC250700742}" type="presOf" srcId="{B53502B7-CFD9-4D79-A7B6-A209BE8CBF2D}" destId="{BCBE42DD-E755-40FA-869D-120EE8F7268F}" srcOrd="0" destOrd="0" presId="urn:microsoft.com/office/officeart/2005/8/layout/vList2"/>
    <dgm:cxn modelId="{A361054D-FDA8-45A7-9E16-DB6D7E772E72}" type="presOf" srcId="{0892F4D6-8279-418A-8AE9-47AF4E299AA2}" destId="{E48EDA4C-8A74-43CF-ADF1-DB0F43C3695D}" srcOrd="0" destOrd="0" presId="urn:microsoft.com/office/officeart/2005/8/layout/vList2"/>
    <dgm:cxn modelId="{A279E7FC-1786-4920-B6B6-3C53A802494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Subset of Undo Scenarios - Background</a:t>
          </a:r>
          <a:endParaRPr lang="en-US" sz="2700" b="0" kern="1200" dirty="0"/>
        </a:p>
      </dsp:txBody>
      <dsp:txXfrm>
        <a:off x="31613" y="31613"/>
        <a:ext cx="8166373" cy="5843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Subset of Undo Scenarios - Summary</a:t>
          </a:r>
          <a:endParaRPr lang="en-US" sz="2700" b="0" kern="1200" dirty="0"/>
        </a:p>
      </dsp:txBody>
      <dsp:txXfrm>
        <a:off x="31613" y="31613"/>
        <a:ext cx="8166373" cy="58436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Subset of Undo Scenarios - Summary</a:t>
          </a:r>
          <a:endParaRPr lang="en-US" sz="2700" b="0" kern="1200" dirty="0"/>
        </a:p>
      </dsp:txBody>
      <dsp:txXfrm>
        <a:off x="31613" y="31613"/>
        <a:ext cx="8166373" cy="5843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Scenario 1 </a:t>
          </a:r>
          <a:r>
            <a:rPr lang="en-US" sz="2700" kern="1200" dirty="0" smtClean="0"/>
            <a:t>– Intention of rules</a:t>
          </a:r>
          <a:endParaRPr lang="en-US" sz="2700" kern="1200" dirty="0"/>
        </a:p>
      </dsp:txBody>
      <dsp:txXfrm>
        <a:off x="31613" y="31613"/>
        <a:ext cx="8166373" cy="5843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Scenario 1 </a:t>
          </a:r>
          <a:r>
            <a:rPr lang="en-US" sz="2700" kern="1200" dirty="0" smtClean="0"/>
            <a:t>– Intention of rules</a:t>
          </a:r>
          <a:endParaRPr lang="en-US" sz="2700" kern="1200" dirty="0"/>
        </a:p>
      </dsp:txBody>
      <dsp:txXfrm>
        <a:off x="31613" y="31613"/>
        <a:ext cx="8166373" cy="5843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Scenario 1 </a:t>
          </a:r>
          <a:r>
            <a:rPr lang="en-US" sz="2700" kern="1200" dirty="0" smtClean="0"/>
            <a:t>– Intention of rules</a:t>
          </a:r>
          <a:endParaRPr lang="en-US" sz="2700" kern="1200" dirty="0"/>
        </a:p>
      </dsp:txBody>
      <dsp:txXfrm>
        <a:off x="31613" y="31613"/>
        <a:ext cx="8166373" cy="5843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42DD-E755-40FA-869D-120EE8F7268F}">
      <dsp:nvSpPr>
        <dsp:cNvPr id="0" name=""/>
        <dsp:cNvSpPr/>
      </dsp:nvSpPr>
      <dsp:spPr>
        <a:xfrm>
          <a:off x="0" y="0"/>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solidFill>
                <a:schemeClr val="bg1"/>
              </a:solidFill>
            </a:rPr>
            <a:t>Scenario 1 </a:t>
          </a:r>
          <a:r>
            <a:rPr lang="en-US" sz="2700" kern="1200" dirty="0" smtClean="0"/>
            <a:t>– Happening in systems</a:t>
          </a:r>
          <a:endParaRPr lang="en-US" sz="2700" kern="1200" dirty="0"/>
        </a:p>
      </dsp:txBody>
      <dsp:txXfrm>
        <a:off x="31613" y="31613"/>
        <a:ext cx="8166373" cy="58436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01/12/2021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24221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01/12/2021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0280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01/12/2021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5113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DDFBD0F-3EAB-4CE0-8944-C20CCEE83E3B}" type="datetimeFigureOut">
              <a:rPr lang="en-IE" smtClean="0"/>
              <a:t>01/12/2021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891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FBD0F-3EAB-4CE0-8944-C20CCEE83E3B}" type="datetimeFigureOut">
              <a:rPr lang="en-IE" smtClean="0"/>
              <a:t>01/12/2021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7862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DDFBD0F-3EAB-4CE0-8944-C20CCEE83E3B}" type="datetimeFigureOut">
              <a:rPr lang="en-IE" smtClean="0"/>
              <a:t>01/12/2021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206317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DDFBD0F-3EAB-4CE0-8944-C20CCEE83E3B}" type="datetimeFigureOut">
              <a:rPr lang="en-IE" smtClean="0"/>
              <a:t>01/12/2021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25479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DDFBD0F-3EAB-4CE0-8944-C20CCEE83E3B}" type="datetimeFigureOut">
              <a:rPr lang="en-IE" smtClean="0"/>
              <a:t>01/12/2021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59189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FBD0F-3EAB-4CE0-8944-C20CCEE83E3B}" type="datetimeFigureOut">
              <a:rPr lang="en-IE" smtClean="0"/>
              <a:t>01/12/2021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163265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01/12/2021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13389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FBD0F-3EAB-4CE0-8944-C20CCEE83E3B}" type="datetimeFigureOut">
              <a:rPr lang="en-IE" smtClean="0"/>
              <a:t>01/12/2021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187C276-F934-40F1-88FD-16674A60CBFD}" type="slidenum">
              <a:rPr lang="en-IE" smtClean="0"/>
              <a:t>‹#›</a:t>
            </a:fld>
            <a:endParaRPr lang="en-IE"/>
          </a:p>
        </p:txBody>
      </p:sp>
    </p:spTree>
    <p:extLst>
      <p:ext uri="{BB962C8B-B14F-4D97-AF65-F5344CB8AC3E}">
        <p14:creationId xmlns:p14="http://schemas.microsoft.com/office/powerpoint/2010/main" val="358656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FBD0F-3EAB-4CE0-8944-C20CCEE83E3B}" type="datetimeFigureOut">
              <a:rPr lang="en-IE" smtClean="0"/>
              <a:t>01/12/2021</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7C276-F934-40F1-88FD-16674A60CBFD}" type="slidenum">
              <a:rPr lang="en-IE" smtClean="0"/>
              <a:t>‹#›</a:t>
            </a:fld>
            <a:endParaRPr lang="en-IE"/>
          </a:p>
        </p:txBody>
      </p:sp>
    </p:spTree>
    <p:extLst>
      <p:ext uri="{BB962C8B-B14F-4D97-AF65-F5344CB8AC3E}">
        <p14:creationId xmlns:p14="http://schemas.microsoft.com/office/powerpoint/2010/main" val="1557907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524000" y="4419600"/>
            <a:ext cx="6400800" cy="1295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nSpc>
                <a:spcPts val="2900"/>
              </a:lnSpc>
            </a:pPr>
            <a:r>
              <a:rPr lang="en-GB" dirty="0" smtClean="0">
                <a:solidFill>
                  <a:prstClr val="black">
                    <a:tint val="75000"/>
                  </a:prstClr>
                </a:solidFill>
                <a:cs typeface="Arial" charset="0"/>
              </a:rPr>
              <a:t>Katia Compagnoni</a:t>
            </a:r>
          </a:p>
          <a:p>
            <a:pPr>
              <a:lnSpc>
                <a:spcPts val="2900"/>
              </a:lnSpc>
            </a:pPr>
            <a:r>
              <a:rPr lang="en-GB" dirty="0" smtClean="0">
                <a:solidFill>
                  <a:prstClr val="black">
                    <a:tint val="75000"/>
                  </a:prstClr>
                </a:solidFill>
                <a:cs typeface="Arial" charset="0"/>
              </a:rPr>
              <a:t>02</a:t>
            </a:r>
            <a:r>
              <a:rPr lang="en-GB" baseline="30000" dirty="0" smtClean="0">
                <a:solidFill>
                  <a:prstClr val="black">
                    <a:tint val="75000"/>
                  </a:prstClr>
                </a:solidFill>
                <a:cs typeface="Arial" charset="0"/>
              </a:rPr>
              <a:t>nd</a:t>
            </a:r>
            <a:r>
              <a:rPr lang="en-GB" dirty="0" smtClean="0">
                <a:solidFill>
                  <a:prstClr val="black">
                    <a:tint val="75000"/>
                  </a:prstClr>
                </a:solidFill>
                <a:cs typeface="Arial" charset="0"/>
              </a:rPr>
              <a:t> December 2021</a:t>
            </a:r>
            <a:endParaRPr lang="en-GB" dirty="0">
              <a:solidFill>
                <a:prstClr val="black">
                  <a:tint val="75000"/>
                </a:prstClr>
              </a:solidFill>
              <a:cs typeface="Arial" charset="0"/>
            </a:endParaRPr>
          </a:p>
        </p:txBody>
      </p:sp>
      <p:sp>
        <p:nvSpPr>
          <p:cNvPr id="8" name="Title 1"/>
          <p:cNvSpPr txBox="1">
            <a:spLocks/>
          </p:cNvSpPr>
          <p:nvPr/>
        </p:nvSpPr>
        <p:spPr bwMode="auto">
          <a:xfrm>
            <a:off x="609600" y="1524001"/>
            <a:ext cx="8077200" cy="171926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l" defTabSz="457200" rtl="0" fontAlgn="base">
              <a:spcBef>
                <a:spcPct val="0"/>
              </a:spcBef>
              <a:spcAft>
                <a:spcPct val="0"/>
              </a:spcAft>
              <a:defRPr sz="3800" b="1" kern="1200">
                <a:solidFill>
                  <a:srgbClr val="465176"/>
                </a:solidFill>
                <a:latin typeface="Arial"/>
                <a:ea typeface="+mj-ea"/>
                <a:cs typeface="Arial"/>
              </a:defRPr>
            </a:lvl1pPr>
            <a:lvl2pPr algn="l" defTabSz="457200" rtl="0" fontAlgn="base">
              <a:spcBef>
                <a:spcPct val="0"/>
              </a:spcBef>
              <a:spcAft>
                <a:spcPct val="0"/>
              </a:spcAft>
              <a:defRPr sz="3800" b="1">
                <a:solidFill>
                  <a:srgbClr val="465176"/>
                </a:solidFill>
                <a:latin typeface="Arial" charset="0"/>
                <a:cs typeface="Arial" charset="0"/>
              </a:defRPr>
            </a:lvl2pPr>
            <a:lvl3pPr algn="l" defTabSz="457200" rtl="0" fontAlgn="base">
              <a:spcBef>
                <a:spcPct val="0"/>
              </a:spcBef>
              <a:spcAft>
                <a:spcPct val="0"/>
              </a:spcAft>
              <a:defRPr sz="3800" b="1">
                <a:solidFill>
                  <a:srgbClr val="465176"/>
                </a:solidFill>
                <a:latin typeface="Arial" charset="0"/>
                <a:cs typeface="Arial" charset="0"/>
              </a:defRPr>
            </a:lvl3pPr>
            <a:lvl4pPr algn="l" defTabSz="457200" rtl="0" fontAlgn="base">
              <a:spcBef>
                <a:spcPct val="0"/>
              </a:spcBef>
              <a:spcAft>
                <a:spcPct val="0"/>
              </a:spcAft>
              <a:defRPr sz="3800" b="1">
                <a:solidFill>
                  <a:srgbClr val="465176"/>
                </a:solidFill>
                <a:latin typeface="Arial" charset="0"/>
                <a:cs typeface="Arial" charset="0"/>
              </a:defRPr>
            </a:lvl4pPr>
            <a:lvl5pPr algn="l" defTabSz="457200" rtl="0" fontAlgn="base">
              <a:spcBef>
                <a:spcPct val="0"/>
              </a:spcBef>
              <a:spcAft>
                <a:spcPct val="0"/>
              </a:spcAft>
              <a:defRPr sz="3800" b="1">
                <a:solidFill>
                  <a:srgbClr val="465176"/>
                </a:solidFill>
                <a:latin typeface="Arial" charset="0"/>
                <a:cs typeface="Arial" charset="0"/>
              </a:defRPr>
            </a:lvl5pPr>
            <a:lvl6pPr marL="457200" algn="l" defTabSz="457200" rtl="0" fontAlgn="base">
              <a:spcBef>
                <a:spcPct val="0"/>
              </a:spcBef>
              <a:spcAft>
                <a:spcPct val="0"/>
              </a:spcAft>
              <a:defRPr sz="3800" b="1">
                <a:solidFill>
                  <a:srgbClr val="465176"/>
                </a:solidFill>
                <a:latin typeface="Arial" charset="0"/>
                <a:cs typeface="Arial" charset="0"/>
              </a:defRPr>
            </a:lvl6pPr>
            <a:lvl7pPr marL="914400" algn="l" defTabSz="457200" rtl="0" fontAlgn="base">
              <a:spcBef>
                <a:spcPct val="0"/>
              </a:spcBef>
              <a:spcAft>
                <a:spcPct val="0"/>
              </a:spcAft>
              <a:defRPr sz="3800" b="1">
                <a:solidFill>
                  <a:srgbClr val="465176"/>
                </a:solidFill>
                <a:latin typeface="Arial" charset="0"/>
                <a:cs typeface="Arial" charset="0"/>
              </a:defRPr>
            </a:lvl7pPr>
            <a:lvl8pPr marL="1371600" algn="l" defTabSz="457200" rtl="0" fontAlgn="base">
              <a:spcBef>
                <a:spcPct val="0"/>
              </a:spcBef>
              <a:spcAft>
                <a:spcPct val="0"/>
              </a:spcAft>
              <a:defRPr sz="3800" b="1">
                <a:solidFill>
                  <a:srgbClr val="465176"/>
                </a:solidFill>
                <a:latin typeface="Arial" charset="0"/>
                <a:cs typeface="Arial" charset="0"/>
              </a:defRPr>
            </a:lvl8pPr>
            <a:lvl9pPr marL="1828800" algn="l" defTabSz="457200" rtl="0" fontAlgn="base">
              <a:spcBef>
                <a:spcPct val="0"/>
              </a:spcBef>
              <a:spcAft>
                <a:spcPct val="0"/>
              </a:spcAft>
              <a:defRPr sz="3800" b="1">
                <a:solidFill>
                  <a:srgbClr val="465176"/>
                </a:solidFill>
                <a:latin typeface="Arial" charset="0"/>
                <a:cs typeface="Arial" charset="0"/>
              </a:defRPr>
            </a:lvl9pPr>
          </a:lstStyle>
          <a:p>
            <a:pPr algn="ctr" fontAlgn="auto">
              <a:spcAft>
                <a:spcPts val="0"/>
              </a:spcAft>
              <a:defRPr/>
            </a:pPr>
            <a:r>
              <a:rPr lang="en-US" dirty="0" smtClean="0">
                <a:solidFill>
                  <a:srgbClr val="495176"/>
                </a:solidFill>
                <a:latin typeface="Calibri"/>
              </a:rPr>
              <a:t>MOD_20_21 and other undo scenarios</a:t>
            </a:r>
          </a:p>
          <a:p>
            <a:pPr algn="ctr" fontAlgn="auto">
              <a:spcAft>
                <a:spcPts val="0"/>
              </a:spcAft>
              <a:defRPr/>
            </a:pPr>
            <a:endParaRPr lang="en-US" dirty="0" smtClean="0">
              <a:solidFill>
                <a:srgbClr val="495176"/>
              </a:solidFill>
              <a:latin typeface="Calibri"/>
            </a:endParaRPr>
          </a:p>
          <a:p>
            <a:pPr algn="ctr" fontAlgn="auto">
              <a:spcAft>
                <a:spcPts val="0"/>
              </a:spcAft>
              <a:defRPr/>
            </a:pPr>
            <a:r>
              <a:rPr lang="en-US" sz="2400" dirty="0" smtClean="0">
                <a:solidFill>
                  <a:srgbClr val="495176"/>
                </a:solidFill>
                <a:latin typeface="Calibri"/>
              </a:rPr>
              <a:t>Changes to Appendix </a:t>
            </a:r>
            <a:r>
              <a:rPr lang="en-US" sz="2400" dirty="0">
                <a:solidFill>
                  <a:srgbClr val="495176"/>
                </a:solidFill>
                <a:latin typeface="Calibri"/>
              </a:rPr>
              <a:t>O for Instruction Profiling and Bid Offer Acceptance Quantity Outcomes in a Subset of Undo </a:t>
            </a:r>
            <a:r>
              <a:rPr lang="en-US" sz="2400" dirty="0" smtClean="0">
                <a:solidFill>
                  <a:srgbClr val="495176"/>
                </a:solidFill>
                <a:latin typeface="Calibri"/>
              </a:rPr>
              <a:t>Scenarios</a:t>
            </a:r>
            <a:endParaRPr lang="en-US" sz="2400" dirty="0">
              <a:solidFill>
                <a:srgbClr val="495176"/>
              </a:solidFill>
              <a:latin typeface="Calibri"/>
            </a:endParaRPr>
          </a:p>
        </p:txBody>
      </p:sp>
      <p:sp>
        <p:nvSpPr>
          <p:cNvPr id="2" name="Slide Number Placeholder 1"/>
          <p:cNvSpPr>
            <a:spLocks noGrp="1"/>
          </p:cNvSpPr>
          <p:nvPr>
            <p:ph type="sldNum" sz="quarter" idx="4294967295"/>
          </p:nvPr>
        </p:nvSpPr>
        <p:spPr>
          <a:xfrm>
            <a:off x="6553200" y="6356352"/>
            <a:ext cx="2133600" cy="365125"/>
          </a:xfrm>
        </p:spPr>
        <p:txBody>
          <a:bodyPr/>
          <a:lstStyle/>
          <a:p>
            <a:fld id="{8CD715F4-8812-4B09-B957-E02A56252AEC}" type="slidenum">
              <a:rPr lang="en-IE" smtClean="0">
                <a:solidFill>
                  <a:prstClr val="black">
                    <a:tint val="75000"/>
                  </a:prstClr>
                </a:solidFill>
              </a:rPr>
              <a:pPr/>
              <a:t>1</a:t>
            </a:fld>
            <a:endParaRPr lang="en-IE" dirty="0">
              <a:solidFill>
                <a:prstClr val="black">
                  <a:tint val="75000"/>
                </a:prstClr>
              </a:solidFill>
            </a:endParaRPr>
          </a:p>
        </p:txBody>
      </p:sp>
    </p:spTree>
    <p:extLst>
      <p:ext uri="{BB962C8B-B14F-4D97-AF65-F5344CB8AC3E}">
        <p14:creationId xmlns:p14="http://schemas.microsoft.com/office/powerpoint/2010/main" val="2636489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before </a:t>
            </a:r>
            <a:r>
              <a:rPr lang="en-IE" sz="1800" dirty="0" smtClean="0"/>
              <a:t>MSG</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4084646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rPr>
              <a:t>FPN</a:t>
            </a:r>
          </a:p>
        </p:txBody>
      </p:sp>
    </p:spTree>
    <p:extLst>
      <p:ext uri="{BB962C8B-B14F-4D97-AF65-F5344CB8AC3E}">
        <p14:creationId xmlns:p14="http://schemas.microsoft.com/office/powerpoint/2010/main" val="2674414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before </a:t>
            </a:r>
            <a:r>
              <a:rPr lang="en-IE" sz="1800" dirty="0" smtClean="0"/>
              <a:t>MSG</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8218182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23420"/>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173089" y="4637898"/>
            <a:ext cx="3528147"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6936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65237"/>
            <a:ext cx="8229600" cy="4525963"/>
          </a:xfrm>
        </p:spPr>
        <p:txBody>
          <a:bodyPr>
            <a:normAutofit/>
          </a:bodyPr>
          <a:lstStyle/>
          <a:p>
            <a:pPr marL="0" indent="0">
              <a:buNone/>
            </a:pPr>
            <a:r>
              <a:rPr lang="en-IE" sz="1800" dirty="0"/>
              <a:t>SYNC and DESY before </a:t>
            </a:r>
            <a:r>
              <a:rPr lang="en-IE" sz="1800" dirty="0" smtClean="0"/>
              <a:t>MSG</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82378301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81566"/>
              <a:ext cx="639301" cy="72008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33706"/>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869960"/>
            <a:ext cx="634245" cy="78776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8" name="Straight Connector 77"/>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94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65237"/>
            <a:ext cx="8229600" cy="4525963"/>
          </a:xfrm>
        </p:spPr>
        <p:txBody>
          <a:bodyPr>
            <a:normAutofit/>
          </a:bodyPr>
          <a:lstStyle/>
          <a:p>
            <a:pPr marL="0" indent="0">
              <a:buNone/>
            </a:pPr>
            <a:r>
              <a:rPr lang="en-IE" sz="1800" dirty="0"/>
              <a:t>SYNC and DESY before </a:t>
            </a:r>
            <a:r>
              <a:rPr lang="en-IE" sz="1800" dirty="0" smtClean="0"/>
              <a:t>MSG</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55433858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81566"/>
              <a:ext cx="639301" cy="72008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33706"/>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869960"/>
            <a:ext cx="634245" cy="78776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8" name="Straight Connector 77"/>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Multiply 68"/>
          <p:cNvSpPr/>
          <p:nvPr/>
        </p:nvSpPr>
        <p:spPr>
          <a:xfrm>
            <a:off x="1544380" y="3649128"/>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73" name="Multiply 72"/>
          <p:cNvSpPr/>
          <p:nvPr/>
        </p:nvSpPr>
        <p:spPr>
          <a:xfrm>
            <a:off x="2514600" y="3429000"/>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79" name="Multiply 78"/>
          <p:cNvSpPr/>
          <p:nvPr/>
        </p:nvSpPr>
        <p:spPr>
          <a:xfrm>
            <a:off x="3276600" y="2819400"/>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80" name="Multiply 79"/>
          <p:cNvSpPr/>
          <p:nvPr/>
        </p:nvSpPr>
        <p:spPr>
          <a:xfrm>
            <a:off x="5410200" y="3657600"/>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779458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65237"/>
            <a:ext cx="8229600" cy="4525963"/>
          </a:xfrm>
        </p:spPr>
        <p:txBody>
          <a:bodyPr>
            <a:normAutofit/>
          </a:bodyPr>
          <a:lstStyle/>
          <a:p>
            <a:pPr marL="0" indent="0">
              <a:buNone/>
            </a:pPr>
            <a:r>
              <a:rPr lang="en-IE" sz="1800" dirty="0"/>
              <a:t>SYNC and DESY before </a:t>
            </a:r>
            <a:r>
              <a:rPr lang="en-IE" sz="1800" dirty="0" smtClean="0"/>
              <a:t>MSG</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02252861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4581566"/>
              <a:ext cx="639301" cy="72008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92593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6260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33706"/>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869960"/>
            <a:ext cx="634245" cy="78776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4157023"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924550"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321034"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8" name="Straight Connector 77"/>
          <p:cNvCxnSpPr/>
          <p:nvPr/>
        </p:nvCxnSpPr>
        <p:spPr>
          <a:xfrm>
            <a:off x="4157023"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3143468" y="3213101"/>
            <a:ext cx="3999601" cy="1381336"/>
            <a:chOff x="4800124" y="4450402"/>
            <a:chExt cx="2701770" cy="1219200"/>
          </a:xfrm>
        </p:grpSpPr>
        <p:cxnSp>
          <p:nvCxnSpPr>
            <p:cNvPr id="88" name="Straight Connector 87"/>
            <p:cNvCxnSpPr/>
            <p:nvPr/>
          </p:nvCxnSpPr>
          <p:spPr>
            <a:xfrm flipV="1">
              <a:off x="5593892" y="4450402"/>
              <a:ext cx="1303642" cy="394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5468328" y="4602802"/>
              <a:ext cx="1514427"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398841" y="4755202"/>
              <a:ext cx="1679862"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V="1">
              <a:off x="5353320" y="4907602"/>
              <a:ext cx="1801581" cy="19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223572" y="5060002"/>
              <a:ext cx="2005452"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5149499" y="5204297"/>
              <a:ext cx="2108354" cy="8106"/>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V="1">
              <a:off x="4993003" y="5359942"/>
              <a:ext cx="2352508" cy="486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4941529" y="5517202"/>
              <a:ext cx="2470745"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800124" y="5669602"/>
              <a:ext cx="2701770"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0471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noAutofit/>
          </a:bodyPr>
          <a:lstStyle/>
          <a:p>
            <a:r>
              <a:rPr lang="en-IE" sz="1600" dirty="0">
                <a:solidFill>
                  <a:schemeClr val="bg1">
                    <a:lumMod val="65000"/>
                  </a:schemeClr>
                </a:solidFill>
              </a:rPr>
              <a:t>Scenario 1 ‘</a:t>
            </a:r>
            <a:r>
              <a:rPr lang="en-IE" sz="1600" b="1" dirty="0">
                <a:solidFill>
                  <a:schemeClr val="bg1">
                    <a:lumMod val="65000"/>
                  </a:schemeClr>
                </a:solidFill>
              </a:rPr>
              <a:t>SYNC with MWOF undo to level below MSG before reaching MSG’</a:t>
            </a:r>
            <a:endParaRPr lang="en-IE" sz="1600" dirty="0">
              <a:solidFill>
                <a:schemeClr val="bg1">
                  <a:lumMod val="65000"/>
                </a:schemeClr>
              </a:solidFill>
            </a:endParaRPr>
          </a:p>
          <a:p>
            <a:pPr lvl="0"/>
            <a:r>
              <a:rPr lang="en-IE" sz="1600" dirty="0" smtClean="0">
                <a:solidFill>
                  <a:schemeClr val="bg1">
                    <a:lumMod val="65000"/>
                  </a:schemeClr>
                </a:solidFill>
              </a:rPr>
              <a:t>Change </a:t>
            </a:r>
            <a:r>
              <a:rPr lang="en-IE" sz="1600" dirty="0">
                <a:solidFill>
                  <a:schemeClr val="bg1">
                    <a:lumMod val="65000"/>
                  </a:schemeClr>
                </a:solidFill>
              </a:rPr>
              <a:t>to the system pending detailed impact </a:t>
            </a:r>
            <a:r>
              <a:rPr lang="en-IE" sz="1600" dirty="0" smtClean="0">
                <a:solidFill>
                  <a:schemeClr val="bg1">
                    <a:lumMod val="65000"/>
                  </a:schemeClr>
                </a:solidFill>
              </a:rPr>
              <a:t>assessment (grouped with Scenario 4):</a:t>
            </a:r>
            <a:endParaRPr lang="en-IE" sz="1600" dirty="0">
              <a:solidFill>
                <a:schemeClr val="bg1">
                  <a:lumMod val="65000"/>
                </a:schemeClr>
              </a:solidFill>
            </a:endParaRPr>
          </a:p>
          <a:p>
            <a:pPr lvl="1"/>
            <a:r>
              <a:rPr lang="en-IE" sz="1600" dirty="0" smtClean="0">
                <a:solidFill>
                  <a:schemeClr val="bg1">
                    <a:lumMod val="65000"/>
                  </a:schemeClr>
                </a:solidFill>
              </a:rPr>
              <a:t>7 </a:t>
            </a:r>
            <a:r>
              <a:rPr lang="en-IE" sz="1600" dirty="0">
                <a:solidFill>
                  <a:schemeClr val="bg1">
                    <a:lumMod val="65000"/>
                  </a:schemeClr>
                </a:solidFill>
              </a:rPr>
              <a:t>cases identified since </a:t>
            </a:r>
            <a:r>
              <a:rPr lang="en-IE" sz="1600" dirty="0" smtClean="0">
                <a:solidFill>
                  <a:schemeClr val="bg1">
                    <a:lumMod val="65000"/>
                  </a:schemeClr>
                </a:solidFill>
              </a:rPr>
              <a:t>Oct 2019 </a:t>
            </a:r>
            <a:r>
              <a:rPr lang="en-IE" sz="1600" dirty="0">
                <a:solidFill>
                  <a:schemeClr val="bg1">
                    <a:lumMod val="65000"/>
                  </a:schemeClr>
                </a:solidFill>
              </a:rPr>
              <a:t>– </a:t>
            </a:r>
            <a:r>
              <a:rPr lang="en-IE" sz="1600" dirty="0" smtClean="0">
                <a:solidFill>
                  <a:schemeClr val="bg1">
                    <a:lumMod val="65000"/>
                  </a:schemeClr>
                </a:solidFill>
              </a:rPr>
              <a:t> 1 in 2019, 3 in 2020 and 3 in </a:t>
            </a:r>
            <a:r>
              <a:rPr lang="en-IE" sz="1600" dirty="0">
                <a:solidFill>
                  <a:schemeClr val="bg1">
                    <a:lumMod val="65000"/>
                  </a:schemeClr>
                </a:solidFill>
              </a:rPr>
              <a:t>2021</a:t>
            </a:r>
          </a:p>
          <a:p>
            <a:pPr lvl="1"/>
            <a:r>
              <a:rPr lang="en-IE" sz="1600" dirty="0">
                <a:solidFill>
                  <a:schemeClr val="bg1">
                    <a:lumMod val="65000"/>
                  </a:schemeClr>
                </a:solidFill>
              </a:rPr>
              <a:t>one case of high materiality (approx. 800K) in 2020 all others low materiality but 2 unknown due to no IP </a:t>
            </a:r>
            <a:r>
              <a:rPr lang="en-IE" sz="1600" dirty="0" smtClean="0">
                <a:solidFill>
                  <a:schemeClr val="bg1">
                    <a:lumMod val="65000"/>
                  </a:schemeClr>
                </a:solidFill>
              </a:rPr>
              <a:t>profile</a:t>
            </a:r>
            <a:endParaRPr lang="en-IE" sz="1600" dirty="0">
              <a:solidFill>
                <a:schemeClr val="bg1">
                  <a:lumMod val="65000"/>
                </a:schemeClr>
              </a:solidFill>
            </a:endParaRPr>
          </a:p>
          <a:p>
            <a:r>
              <a:rPr lang="en-IE" sz="1600" dirty="0"/>
              <a:t>Scenario 2 ‘</a:t>
            </a:r>
            <a:r>
              <a:rPr lang="en-IE" sz="1600" b="1" dirty="0"/>
              <a:t>SYNC with DESY after </a:t>
            </a:r>
            <a:r>
              <a:rPr lang="en-IE" sz="1600" b="1" dirty="0" smtClean="0"/>
              <a:t>MSG </a:t>
            </a:r>
            <a:r>
              <a:rPr lang="en-IE" sz="1600" b="1" dirty="0"/>
              <a:t>but before </a:t>
            </a:r>
            <a:r>
              <a:rPr lang="en-IE" sz="1600" b="1" dirty="0" smtClean="0"/>
              <a:t>reaching </a:t>
            </a:r>
            <a:r>
              <a:rPr lang="en-IE" sz="1600" b="1" dirty="0"/>
              <a:t>Min On Time’</a:t>
            </a:r>
            <a:endParaRPr lang="en-IE" sz="1600" dirty="0"/>
          </a:p>
          <a:p>
            <a:pPr lvl="0"/>
            <a:r>
              <a:rPr lang="en-IE" sz="1600" dirty="0" smtClean="0"/>
              <a:t>Modification </a:t>
            </a:r>
            <a:r>
              <a:rPr lang="en-IE" sz="1600" dirty="0"/>
              <a:t>to the </a:t>
            </a:r>
            <a:r>
              <a:rPr lang="en-IE" sz="1600" dirty="0" smtClean="0"/>
              <a:t>Code (Mod_20_21) to align with the system: </a:t>
            </a:r>
            <a:endParaRPr lang="en-IE" sz="1600" dirty="0"/>
          </a:p>
          <a:p>
            <a:pPr lvl="1"/>
            <a:r>
              <a:rPr lang="en-IE" sz="1600" dirty="0" smtClean="0"/>
              <a:t>No </a:t>
            </a:r>
            <a:r>
              <a:rPr lang="en-IE" sz="1600" dirty="0"/>
              <a:t>cases identified since go </a:t>
            </a:r>
            <a:r>
              <a:rPr lang="en-IE" sz="1600" dirty="0" smtClean="0"/>
              <a:t>live – not material</a:t>
            </a:r>
            <a:endParaRPr lang="en-IE" sz="1600" dirty="0"/>
          </a:p>
          <a:p>
            <a:r>
              <a:rPr lang="en-IE" sz="1600" b="1" dirty="0">
                <a:solidFill>
                  <a:schemeClr val="bg1">
                    <a:lumMod val="65000"/>
                  </a:schemeClr>
                </a:solidFill>
              </a:rPr>
              <a:t>Scenario 3 ‘DESY with SYNC after </a:t>
            </a:r>
            <a:r>
              <a:rPr lang="en-IE" sz="1600" b="1" dirty="0" smtClean="0">
                <a:solidFill>
                  <a:schemeClr val="bg1">
                    <a:lumMod val="65000"/>
                  </a:schemeClr>
                </a:solidFill>
              </a:rPr>
              <a:t>reaching </a:t>
            </a:r>
            <a:r>
              <a:rPr lang="en-IE" sz="1600" b="1" dirty="0">
                <a:solidFill>
                  <a:schemeClr val="bg1">
                    <a:lumMod val="65000"/>
                  </a:schemeClr>
                </a:solidFill>
              </a:rPr>
              <a:t>zero before Min Off Time’</a:t>
            </a:r>
            <a:endParaRPr lang="en-IE" sz="1600" dirty="0">
              <a:solidFill>
                <a:schemeClr val="bg1">
                  <a:lumMod val="65000"/>
                </a:schemeClr>
              </a:solidFill>
            </a:endParaRPr>
          </a:p>
          <a:p>
            <a:pPr lvl="0"/>
            <a:r>
              <a:rPr lang="en-IE" sz="1600" dirty="0">
                <a:solidFill>
                  <a:schemeClr val="bg1">
                    <a:lumMod val="65000"/>
                  </a:schemeClr>
                </a:solidFill>
              </a:rPr>
              <a:t>C</a:t>
            </a:r>
            <a:r>
              <a:rPr lang="en-IE" sz="1600" dirty="0" smtClean="0">
                <a:solidFill>
                  <a:schemeClr val="bg1">
                    <a:lumMod val="65000"/>
                  </a:schemeClr>
                </a:solidFill>
              </a:rPr>
              <a:t>hange </a:t>
            </a:r>
            <a:r>
              <a:rPr lang="en-IE" sz="1600" dirty="0">
                <a:solidFill>
                  <a:schemeClr val="bg1">
                    <a:lumMod val="65000"/>
                  </a:schemeClr>
                </a:solidFill>
              </a:rPr>
              <a:t>to the system pending detailed Impact assessment:</a:t>
            </a:r>
          </a:p>
          <a:p>
            <a:pPr lvl="1"/>
            <a:r>
              <a:rPr lang="en-IE" sz="1600" dirty="0" smtClean="0">
                <a:solidFill>
                  <a:schemeClr val="bg1">
                    <a:lumMod val="65000"/>
                  </a:schemeClr>
                </a:solidFill>
              </a:rPr>
              <a:t>7 </a:t>
            </a:r>
            <a:r>
              <a:rPr lang="en-IE" sz="1600" dirty="0">
                <a:solidFill>
                  <a:schemeClr val="bg1">
                    <a:lumMod val="65000"/>
                  </a:schemeClr>
                </a:solidFill>
              </a:rPr>
              <a:t>cases identified since go live -  </a:t>
            </a:r>
            <a:r>
              <a:rPr lang="en-IE" sz="1600" dirty="0" smtClean="0">
                <a:solidFill>
                  <a:schemeClr val="bg1">
                    <a:lumMod val="65000"/>
                  </a:schemeClr>
                </a:solidFill>
              </a:rPr>
              <a:t>1 in 2018, 1 in 2019, and 5 </a:t>
            </a:r>
            <a:r>
              <a:rPr lang="en-IE" sz="1600" dirty="0">
                <a:solidFill>
                  <a:schemeClr val="bg1">
                    <a:lumMod val="65000"/>
                  </a:schemeClr>
                </a:solidFill>
              </a:rPr>
              <a:t>in 2021</a:t>
            </a:r>
          </a:p>
          <a:p>
            <a:pPr lvl="1"/>
            <a:r>
              <a:rPr lang="en-IE" sz="1600" dirty="0">
                <a:solidFill>
                  <a:schemeClr val="bg1">
                    <a:lumMod val="65000"/>
                  </a:schemeClr>
                </a:solidFill>
              </a:rPr>
              <a:t>Materiality vary from &gt;100€ to </a:t>
            </a:r>
            <a:r>
              <a:rPr lang="en-IE" sz="1600" dirty="0" smtClean="0">
                <a:solidFill>
                  <a:schemeClr val="bg1">
                    <a:lumMod val="65000"/>
                  </a:schemeClr>
                </a:solidFill>
              </a:rPr>
              <a:t>approximately 200K</a:t>
            </a:r>
          </a:p>
          <a:p>
            <a:r>
              <a:rPr lang="en-IE" sz="1600" dirty="0" smtClean="0">
                <a:solidFill>
                  <a:schemeClr val="bg1">
                    <a:lumMod val="65000"/>
                  </a:schemeClr>
                </a:solidFill>
              </a:rPr>
              <a:t>Scenario </a:t>
            </a:r>
            <a:r>
              <a:rPr lang="en-IE" sz="1600" dirty="0">
                <a:solidFill>
                  <a:schemeClr val="bg1">
                    <a:lumMod val="65000"/>
                  </a:schemeClr>
                </a:solidFill>
              </a:rPr>
              <a:t>4 ‘</a:t>
            </a:r>
            <a:r>
              <a:rPr lang="en-IE" sz="1600" b="1" dirty="0">
                <a:solidFill>
                  <a:schemeClr val="bg1">
                    <a:lumMod val="65000"/>
                  </a:schemeClr>
                </a:solidFill>
              </a:rPr>
              <a:t>SYNC with DESY before reaching </a:t>
            </a:r>
            <a:r>
              <a:rPr lang="en-IE" sz="1600" b="1" dirty="0" smtClean="0">
                <a:solidFill>
                  <a:schemeClr val="bg1">
                    <a:lumMod val="65000"/>
                  </a:schemeClr>
                </a:solidFill>
              </a:rPr>
              <a:t>MSG’ </a:t>
            </a:r>
            <a:endParaRPr lang="en-IE" sz="1600" dirty="0">
              <a:solidFill>
                <a:schemeClr val="bg1">
                  <a:lumMod val="65000"/>
                </a:schemeClr>
              </a:solidFill>
            </a:endParaRPr>
          </a:p>
          <a:p>
            <a:pPr lvl="0"/>
            <a:r>
              <a:rPr lang="en-IE" sz="1600" dirty="0" smtClean="0">
                <a:solidFill>
                  <a:schemeClr val="bg1">
                    <a:lumMod val="65000"/>
                  </a:schemeClr>
                </a:solidFill>
              </a:rPr>
              <a:t>Change </a:t>
            </a:r>
            <a:r>
              <a:rPr lang="en-IE" sz="1600" dirty="0">
                <a:solidFill>
                  <a:schemeClr val="bg1">
                    <a:lumMod val="65000"/>
                  </a:schemeClr>
                </a:solidFill>
              </a:rPr>
              <a:t>to the system pending detailed impact </a:t>
            </a:r>
            <a:r>
              <a:rPr lang="en-IE" sz="1600" dirty="0" smtClean="0">
                <a:solidFill>
                  <a:schemeClr val="bg1">
                    <a:lumMod val="65000"/>
                  </a:schemeClr>
                </a:solidFill>
              </a:rPr>
              <a:t>assessment </a:t>
            </a:r>
            <a:r>
              <a:rPr lang="en-IE" sz="1600" dirty="0">
                <a:solidFill>
                  <a:schemeClr val="bg1">
                    <a:lumMod val="65000"/>
                  </a:schemeClr>
                </a:solidFill>
              </a:rPr>
              <a:t>(grouped with Scenario </a:t>
            </a:r>
            <a:r>
              <a:rPr lang="en-IE" sz="1600" dirty="0" smtClean="0">
                <a:solidFill>
                  <a:schemeClr val="bg1">
                    <a:lumMod val="65000"/>
                  </a:schemeClr>
                </a:solidFill>
              </a:rPr>
              <a:t>1):</a:t>
            </a:r>
            <a:endParaRPr lang="en-IE" sz="1600" dirty="0">
              <a:solidFill>
                <a:schemeClr val="bg1">
                  <a:lumMod val="65000"/>
                </a:schemeClr>
              </a:solidFill>
            </a:endParaRPr>
          </a:p>
          <a:p>
            <a:pPr lvl="1"/>
            <a:r>
              <a:rPr lang="en-IE" sz="1600" dirty="0" smtClean="0">
                <a:solidFill>
                  <a:schemeClr val="bg1">
                    <a:lumMod val="65000"/>
                  </a:schemeClr>
                </a:solidFill>
              </a:rPr>
              <a:t>2 </a:t>
            </a:r>
            <a:r>
              <a:rPr lang="en-IE" sz="1600" dirty="0">
                <a:solidFill>
                  <a:schemeClr val="bg1">
                    <a:lumMod val="65000"/>
                  </a:schemeClr>
                </a:solidFill>
              </a:rPr>
              <a:t>case identified in 2018 and none since</a:t>
            </a:r>
          </a:p>
          <a:p>
            <a:pPr lvl="1"/>
            <a:r>
              <a:rPr lang="en-IE" sz="1600" dirty="0">
                <a:solidFill>
                  <a:schemeClr val="bg1">
                    <a:lumMod val="65000"/>
                  </a:schemeClr>
                </a:solidFill>
              </a:rPr>
              <a:t>Materiality of 190K and 580K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69091418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1900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21408027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19761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092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6" name="Straight Connector 75"/>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84488392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330932" y="3201582"/>
            <a:ext cx="92686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2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On </a:t>
            </a:r>
            <a:r>
              <a:rPr lang="en-IE" sz="1800" dirty="0" smtClean="0"/>
              <a:t>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33427165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7120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486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217566"/>
            <a:ext cx="1224136" cy="144016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74848" y="3221997"/>
            <a:ext cx="864096" cy="142884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30932" y="3217566"/>
            <a:ext cx="926868"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6138944" y="4760032"/>
            <a:ext cx="5730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712012"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4800600"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76" name="Straight Connector 75"/>
          <p:cNvCxnSpPr/>
          <p:nvPr/>
        </p:nvCxnSpPr>
        <p:spPr>
          <a:xfrm>
            <a:off x="6138944"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220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9" name="Straight Connector 68"/>
          <p:cNvCxnSpPr/>
          <p:nvPr/>
        </p:nvCxnSpPr>
        <p:spPr>
          <a:xfrm flipV="1">
            <a:off x="3106796" y="3200005"/>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325876" y="3201582"/>
            <a:ext cx="3294124" cy="357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SYNC and DESY after MSG before Min </a:t>
            </a:r>
            <a:r>
              <a:rPr lang="en-IE" sz="1800"/>
              <a:t>On </a:t>
            </a:r>
            <a:r>
              <a:rPr lang="en-IE" sz="1800" smtClean="0"/>
              <a:t>Time</a:t>
            </a:r>
            <a:endParaRPr lang="en-IE" sz="36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19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425623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7120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486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217566"/>
            <a:ext cx="1224136" cy="144016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74848" y="3221997"/>
            <a:ext cx="864096" cy="142884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30932" y="3217566"/>
            <a:ext cx="926868"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871684" y="4646406"/>
            <a:ext cx="126673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307076" y="2845112"/>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943744" y="2471034"/>
            <a:ext cx="668132" cy="369332"/>
          </a:xfrm>
          <a:prstGeom prst="rect">
            <a:avLst/>
          </a:prstGeom>
          <a:noFill/>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77" name="Straight Arrow Connector 76"/>
          <p:cNvCxnSpPr/>
          <p:nvPr/>
        </p:nvCxnSpPr>
        <p:spPr>
          <a:xfrm>
            <a:off x="6138944" y="4760032"/>
            <a:ext cx="5730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712012"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800600"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6138944"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079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1">
              <a:buFont typeface="Arial" panose="020B0604020202020204" pitchFamily="34" charset="0"/>
              <a:buChar char="•"/>
            </a:pPr>
            <a:r>
              <a:rPr lang="en-IE" dirty="0" smtClean="0"/>
              <a:t>In four scenarios, expected to be relatively rare, the outcome in the system is different to that in rules;</a:t>
            </a:r>
          </a:p>
          <a:p>
            <a:pPr lvl="1">
              <a:buFont typeface="Arial" panose="020B0604020202020204" pitchFamily="34" charset="0"/>
              <a:buChar char="•"/>
            </a:pPr>
            <a:r>
              <a:rPr lang="en-IE" dirty="0" smtClean="0"/>
              <a:t>They refer to undo dispatch actions in Instruction Profiling, originally considered defects, but now classed as changes;</a:t>
            </a:r>
          </a:p>
          <a:p>
            <a:pPr lvl="1">
              <a:buFont typeface="Arial" panose="020B0604020202020204" pitchFamily="34" charset="0"/>
              <a:buChar char="•"/>
            </a:pPr>
            <a:r>
              <a:rPr lang="en-IE" dirty="0" smtClean="0"/>
              <a:t>The SEMC decision on Mod_27_18 requires SEMO to correct those non-compliances by fixing the systems;</a:t>
            </a:r>
          </a:p>
          <a:p>
            <a:pPr lvl="1">
              <a:buFont typeface="Arial" panose="020B0604020202020204" pitchFamily="34" charset="0"/>
              <a:buChar char="•"/>
            </a:pPr>
            <a:r>
              <a:rPr lang="en-IE" dirty="0" smtClean="0"/>
              <a:t>The vendor’s recent high level impact assessment states that each change is deemed very high cost and very </a:t>
            </a:r>
            <a:r>
              <a:rPr lang="en-IE" dirty="0"/>
              <a:t>high </a:t>
            </a:r>
            <a:r>
              <a:rPr lang="en-IE" dirty="0" smtClean="0"/>
              <a:t>risk and will </a:t>
            </a:r>
            <a:r>
              <a:rPr lang="en-IE" dirty="0"/>
              <a:t>need individual detailed assessments;</a:t>
            </a:r>
            <a:endParaRPr lang="en-IE" dirty="0" smtClean="0"/>
          </a:p>
          <a:p>
            <a:pPr lvl="1">
              <a:buFont typeface="Arial" panose="020B0604020202020204" pitchFamily="34" charset="0"/>
              <a:buChar char="•"/>
            </a:pPr>
            <a:r>
              <a:rPr lang="en-IE" dirty="0" smtClean="0"/>
              <a:t>SEMO is proposing to request detailed impact assessments for three scenarios (two of which grouped) while changing the T&amp;SC for scenario 2.</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44081445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1705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9" name="Straight Connector 68"/>
          <p:cNvCxnSpPr/>
          <p:nvPr/>
        </p:nvCxnSpPr>
        <p:spPr>
          <a:xfrm flipV="1">
            <a:off x="3106796" y="3200005"/>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325876" y="3201582"/>
            <a:ext cx="3294124" cy="357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199"/>
            <a:ext cx="8229600" cy="5484685"/>
          </a:xfrm>
        </p:spPr>
        <p:txBody>
          <a:bodyPr>
            <a:normAutofit/>
          </a:bodyPr>
          <a:lstStyle/>
          <a:p>
            <a:pPr marL="0" indent="0">
              <a:buNone/>
            </a:pPr>
            <a:r>
              <a:rPr lang="en-IE" sz="1800" dirty="0"/>
              <a:t>SYNC and DESY after MSG before Min On </a:t>
            </a:r>
            <a:r>
              <a:rPr lang="en-IE" sz="1800" dirty="0" smtClean="0"/>
              <a:t>Time</a:t>
            </a:r>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r>
              <a:rPr lang="en-US" sz="1800" dirty="0"/>
              <a:t>Profile will return to ‘normal’ </a:t>
            </a:r>
            <a:r>
              <a:rPr lang="en-US" sz="1800" dirty="0" smtClean="0"/>
              <a:t>after PISP (</a:t>
            </a:r>
            <a:r>
              <a:rPr lang="en-US" sz="1800" dirty="0"/>
              <a:t>p</a:t>
            </a:r>
            <a:r>
              <a:rPr lang="en-US" sz="1800" dirty="0" smtClean="0"/>
              <a:t>seudo instruction at </a:t>
            </a:r>
            <a:r>
              <a:rPr lang="en-US" sz="1800" dirty="0"/>
              <a:t>the Imbalance Settlement Period boundary) </a:t>
            </a:r>
            <a:r>
              <a:rPr lang="en-US" sz="1800" dirty="0" smtClean="0"/>
              <a:t>which will close off Pseudo Instructions</a:t>
            </a:r>
            <a:endParaRPr lang="en-US"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8257175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1371600" y="1905000"/>
            <a:ext cx="6501519" cy="3312368"/>
            <a:chOff x="1546580" y="2564904"/>
            <a:chExt cx="6501519" cy="3312368"/>
          </a:xfrm>
        </p:grpSpPr>
        <p:cxnSp>
          <p:nvCxnSpPr>
            <p:cNvPr id="60" name="Straight Connector 59"/>
            <p:cNvCxnSpPr/>
            <p:nvPr/>
          </p:nvCxnSpPr>
          <p:spPr>
            <a:xfrm flipV="1">
              <a:off x="3276720" y="3861486"/>
              <a:ext cx="1224136" cy="144016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546580" y="2564904"/>
              <a:ext cx="6501519" cy="3312368"/>
              <a:chOff x="1546580" y="2564904"/>
              <a:chExt cx="6501519" cy="3312368"/>
            </a:xfrm>
          </p:grpSpPr>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5432780" y="3505016"/>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069448" y="3130938"/>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2826910" y="4267200"/>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48" name="Straight Connector 47"/>
              <p:cNvCxnSpPr/>
              <p:nvPr/>
            </p:nvCxnSpPr>
            <p:spPr>
              <a:xfrm flipV="1">
                <a:off x="3281776" y="3861486"/>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cxnSp>
        <p:nvCxnSpPr>
          <p:cNvPr id="40" name="Straight Connector 39"/>
          <p:cNvCxnSpPr/>
          <p:nvPr/>
        </p:nvCxnSpPr>
        <p:spPr>
          <a:xfrm>
            <a:off x="5257800" y="3195234"/>
            <a:ext cx="864096" cy="142884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67120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486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6121896" y="4640586"/>
            <a:ext cx="1579340" cy="115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106796" y="3217566"/>
            <a:ext cx="1224136" cy="144016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4649690"/>
            <a:ext cx="1266735"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74848" y="3221997"/>
            <a:ext cx="864096" cy="142884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6126224" y="4642090"/>
            <a:ext cx="1579340" cy="1156"/>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30932" y="3217566"/>
            <a:ext cx="926868"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871684" y="4646406"/>
            <a:ext cx="1266735"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6307076" y="2845112"/>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943744" y="2471034"/>
            <a:ext cx="668132" cy="369332"/>
          </a:xfrm>
          <a:prstGeom prst="rect">
            <a:avLst/>
          </a:prstGeom>
          <a:noFill/>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77" name="Straight Arrow Connector 76"/>
          <p:cNvCxnSpPr/>
          <p:nvPr/>
        </p:nvCxnSpPr>
        <p:spPr>
          <a:xfrm>
            <a:off x="6138944" y="4760032"/>
            <a:ext cx="57306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712012"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800600"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6138944"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6327776" y="3238498"/>
            <a:ext cx="1292224" cy="1355938"/>
            <a:chOff x="6000050" y="4472819"/>
            <a:chExt cx="1292224" cy="1196783"/>
          </a:xfrm>
        </p:grpSpPr>
        <p:cxnSp>
          <p:nvCxnSpPr>
            <p:cNvPr id="7" name="Straight Connector 6"/>
            <p:cNvCxnSpPr/>
            <p:nvPr/>
          </p:nvCxnSpPr>
          <p:spPr>
            <a:xfrm>
              <a:off x="6000050" y="4472819"/>
              <a:ext cx="129222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152450" y="4602802"/>
              <a:ext cx="113982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248400" y="4755202"/>
              <a:ext cx="104387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324600" y="4907602"/>
              <a:ext cx="96767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6423726" y="5060002"/>
              <a:ext cx="868548" cy="5195"/>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6553200" y="5212402"/>
              <a:ext cx="73907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629400" y="5364802"/>
              <a:ext cx="662874" cy="3994"/>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6705600" y="5517202"/>
              <a:ext cx="58667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781800" y="5669602"/>
              <a:ext cx="51047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80811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IE" dirty="0" smtClean="0"/>
              <a:t>Additional paragraph in the PSYN definition </a:t>
            </a:r>
            <a:r>
              <a:rPr lang="en-IE" b="1" dirty="0" smtClean="0"/>
              <a:t>Appendix O.16 Table 3</a:t>
            </a:r>
          </a:p>
          <a:p>
            <a:pPr lvl="1"/>
            <a:r>
              <a:rPr lang="en-US" dirty="0">
                <a:solidFill>
                  <a:srgbClr val="FF0000"/>
                </a:solidFill>
              </a:rPr>
              <a:t>If a subsequent DESY Dispatch Instruction has an Instruction Effective Time which is between the Instruction Effective Time of a prior SYNC Dispatch Instruction and the Instruction Effective Time of the corresponding PSYN Pseudo Dispatch Instruction that would nominally be created, but after the time when the Physical Notification Instruction Profile for the SYNC Dispatch Instruction reaches the Registered Minimum Stable Generation, then the PSYN Pseudo Dispatch Instruction that would nominally be created for the corresponding SYNC Dispatch Instruction shall be created.</a:t>
            </a:r>
            <a:endParaRPr lang="en-IE" dirty="0">
              <a:solidFill>
                <a:srgbClr val="FF0000"/>
              </a:solidFill>
            </a:endParaRP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21</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31693542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9338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E" dirty="0" smtClean="0"/>
              <a:t>Please note that an error in the Modification form shows changes referring to Appendix O.14 table 1: </a:t>
            </a:r>
          </a:p>
          <a:p>
            <a:pPr marL="457200" lvl="1" indent="0">
              <a:buNone/>
            </a:pPr>
            <a:r>
              <a:rPr lang="en-US" i="1" dirty="0"/>
              <a:t>14. How the Instruction Codes and Instruction Combination Codes are used for the calculation of Physical Notification Instruction Profiles is described in Table 1</a:t>
            </a:r>
            <a:r>
              <a:rPr lang="en-US" i="1" dirty="0" smtClean="0"/>
              <a:t>. </a:t>
            </a:r>
          </a:p>
          <a:p>
            <a:pPr marL="0" indent="0">
              <a:buNone/>
            </a:pPr>
            <a:r>
              <a:rPr lang="en-US" dirty="0" smtClean="0"/>
              <a:t>While the paragraph on </a:t>
            </a:r>
            <a:r>
              <a:rPr lang="en-IE" dirty="0"/>
              <a:t>PSYN definition </a:t>
            </a:r>
            <a:r>
              <a:rPr lang="en-US" dirty="0" smtClean="0"/>
              <a:t>actually belongs to </a:t>
            </a:r>
            <a:r>
              <a:rPr lang="en-IE" b="1" dirty="0" smtClean="0"/>
              <a:t>Appendix O.16 table 3:</a:t>
            </a:r>
          </a:p>
          <a:p>
            <a:pPr marL="457200" lvl="1" indent="0">
              <a:buNone/>
            </a:pPr>
            <a:r>
              <a:rPr lang="en-US" i="1" dirty="0" smtClean="0"/>
              <a:t>16. A Pseudo Dispatch Instruction shall not be created for a corresponding Dispatch Instruction where the System Operator issues a subsequent Dispatch Instruction with Instruction Effective Time at or before the time at which the first Target Instruction Level is reached. </a:t>
            </a:r>
            <a:endParaRPr lang="en-IE" i="1" dirty="0" smtClean="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22</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06100193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11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noAutofit/>
          </a:bodyPr>
          <a:lstStyle/>
          <a:p>
            <a:r>
              <a:rPr lang="en-IE" sz="1600" dirty="0">
                <a:solidFill>
                  <a:schemeClr val="bg1">
                    <a:lumMod val="65000"/>
                  </a:schemeClr>
                </a:solidFill>
              </a:rPr>
              <a:t>Scenario 1 ‘</a:t>
            </a:r>
            <a:r>
              <a:rPr lang="en-IE" sz="1600" b="1" dirty="0">
                <a:solidFill>
                  <a:schemeClr val="bg1">
                    <a:lumMod val="65000"/>
                  </a:schemeClr>
                </a:solidFill>
              </a:rPr>
              <a:t>SYNC with MWOF undo to level below MSG before reaching MSG’</a:t>
            </a:r>
            <a:endParaRPr lang="en-IE" sz="1600" dirty="0">
              <a:solidFill>
                <a:schemeClr val="bg1">
                  <a:lumMod val="65000"/>
                </a:schemeClr>
              </a:solidFill>
            </a:endParaRPr>
          </a:p>
          <a:p>
            <a:pPr lvl="0"/>
            <a:r>
              <a:rPr lang="en-IE" sz="1600" dirty="0" smtClean="0">
                <a:solidFill>
                  <a:schemeClr val="bg1">
                    <a:lumMod val="65000"/>
                  </a:schemeClr>
                </a:solidFill>
              </a:rPr>
              <a:t>Change </a:t>
            </a:r>
            <a:r>
              <a:rPr lang="en-IE" sz="1600" dirty="0">
                <a:solidFill>
                  <a:schemeClr val="bg1">
                    <a:lumMod val="65000"/>
                  </a:schemeClr>
                </a:solidFill>
              </a:rPr>
              <a:t>to the system pending detailed impact </a:t>
            </a:r>
            <a:r>
              <a:rPr lang="en-IE" sz="1600" dirty="0" smtClean="0">
                <a:solidFill>
                  <a:schemeClr val="bg1">
                    <a:lumMod val="65000"/>
                  </a:schemeClr>
                </a:solidFill>
              </a:rPr>
              <a:t>assessment (grouped with Scenario 4):</a:t>
            </a:r>
            <a:endParaRPr lang="en-IE" sz="1600" dirty="0">
              <a:solidFill>
                <a:schemeClr val="bg1">
                  <a:lumMod val="65000"/>
                </a:schemeClr>
              </a:solidFill>
            </a:endParaRPr>
          </a:p>
          <a:p>
            <a:pPr lvl="1"/>
            <a:r>
              <a:rPr lang="en-IE" sz="1600" dirty="0" smtClean="0">
                <a:solidFill>
                  <a:schemeClr val="bg1">
                    <a:lumMod val="65000"/>
                  </a:schemeClr>
                </a:solidFill>
              </a:rPr>
              <a:t>7 </a:t>
            </a:r>
            <a:r>
              <a:rPr lang="en-IE" sz="1600" dirty="0">
                <a:solidFill>
                  <a:schemeClr val="bg1">
                    <a:lumMod val="65000"/>
                  </a:schemeClr>
                </a:solidFill>
              </a:rPr>
              <a:t>cases identified since </a:t>
            </a:r>
            <a:r>
              <a:rPr lang="en-IE" sz="1600" dirty="0" smtClean="0">
                <a:solidFill>
                  <a:schemeClr val="bg1">
                    <a:lumMod val="65000"/>
                  </a:schemeClr>
                </a:solidFill>
              </a:rPr>
              <a:t>Oct 2019 </a:t>
            </a:r>
            <a:r>
              <a:rPr lang="en-IE" sz="1600" dirty="0">
                <a:solidFill>
                  <a:schemeClr val="bg1">
                    <a:lumMod val="65000"/>
                  </a:schemeClr>
                </a:solidFill>
              </a:rPr>
              <a:t>– </a:t>
            </a:r>
            <a:r>
              <a:rPr lang="en-IE" sz="1600" dirty="0" smtClean="0">
                <a:solidFill>
                  <a:schemeClr val="bg1">
                    <a:lumMod val="65000"/>
                  </a:schemeClr>
                </a:solidFill>
              </a:rPr>
              <a:t> 1 in 2019, 3 in 2020 and 3 in </a:t>
            </a:r>
            <a:r>
              <a:rPr lang="en-IE" sz="1600" dirty="0">
                <a:solidFill>
                  <a:schemeClr val="bg1">
                    <a:lumMod val="65000"/>
                  </a:schemeClr>
                </a:solidFill>
              </a:rPr>
              <a:t>2021</a:t>
            </a:r>
          </a:p>
          <a:p>
            <a:pPr lvl="1"/>
            <a:r>
              <a:rPr lang="en-IE" sz="1600" dirty="0">
                <a:solidFill>
                  <a:schemeClr val="bg1">
                    <a:lumMod val="65000"/>
                  </a:schemeClr>
                </a:solidFill>
              </a:rPr>
              <a:t>one case of high materiality (approx. 800K) in 2020 all others low materiality but 2 unknown due to no IP </a:t>
            </a:r>
            <a:r>
              <a:rPr lang="en-IE" sz="1600" dirty="0" smtClean="0">
                <a:solidFill>
                  <a:schemeClr val="bg1">
                    <a:lumMod val="65000"/>
                  </a:schemeClr>
                </a:solidFill>
              </a:rPr>
              <a:t>profile</a:t>
            </a:r>
            <a:endParaRPr lang="en-IE" sz="1600" dirty="0">
              <a:solidFill>
                <a:schemeClr val="bg1">
                  <a:lumMod val="65000"/>
                </a:schemeClr>
              </a:solidFill>
            </a:endParaRPr>
          </a:p>
          <a:p>
            <a:r>
              <a:rPr lang="en-IE" sz="1600" dirty="0">
                <a:solidFill>
                  <a:schemeClr val="bg1">
                    <a:lumMod val="65000"/>
                  </a:schemeClr>
                </a:solidFill>
              </a:rPr>
              <a:t>Scenario 2 ‘</a:t>
            </a:r>
            <a:r>
              <a:rPr lang="en-IE" sz="1600" b="1" dirty="0">
                <a:solidFill>
                  <a:schemeClr val="bg1">
                    <a:lumMod val="65000"/>
                  </a:schemeClr>
                </a:solidFill>
              </a:rPr>
              <a:t>SYNC with DESY after </a:t>
            </a:r>
            <a:r>
              <a:rPr lang="en-IE" sz="1600" b="1" dirty="0" smtClean="0">
                <a:solidFill>
                  <a:schemeClr val="bg1">
                    <a:lumMod val="65000"/>
                  </a:schemeClr>
                </a:solidFill>
              </a:rPr>
              <a:t>MSG </a:t>
            </a:r>
            <a:r>
              <a:rPr lang="en-IE" sz="1600" b="1" dirty="0">
                <a:solidFill>
                  <a:schemeClr val="bg1">
                    <a:lumMod val="65000"/>
                  </a:schemeClr>
                </a:solidFill>
              </a:rPr>
              <a:t>but before </a:t>
            </a:r>
            <a:r>
              <a:rPr lang="en-IE" sz="1600" b="1" dirty="0" smtClean="0">
                <a:solidFill>
                  <a:schemeClr val="bg1">
                    <a:lumMod val="65000"/>
                  </a:schemeClr>
                </a:solidFill>
              </a:rPr>
              <a:t>reaching </a:t>
            </a:r>
            <a:r>
              <a:rPr lang="en-IE" sz="1600" b="1" dirty="0">
                <a:solidFill>
                  <a:schemeClr val="bg1">
                    <a:lumMod val="65000"/>
                  </a:schemeClr>
                </a:solidFill>
              </a:rPr>
              <a:t>Min On Time’</a:t>
            </a:r>
            <a:endParaRPr lang="en-IE" sz="1600" dirty="0">
              <a:solidFill>
                <a:schemeClr val="bg1">
                  <a:lumMod val="65000"/>
                </a:schemeClr>
              </a:solidFill>
            </a:endParaRPr>
          </a:p>
          <a:p>
            <a:pPr lvl="0"/>
            <a:r>
              <a:rPr lang="en-IE" sz="1600" dirty="0" smtClean="0">
                <a:solidFill>
                  <a:schemeClr val="bg1">
                    <a:lumMod val="65000"/>
                  </a:schemeClr>
                </a:solidFill>
              </a:rPr>
              <a:t>Modification </a:t>
            </a:r>
            <a:r>
              <a:rPr lang="en-IE" sz="1600" dirty="0">
                <a:solidFill>
                  <a:schemeClr val="bg1">
                    <a:lumMod val="65000"/>
                  </a:schemeClr>
                </a:solidFill>
              </a:rPr>
              <a:t>to the </a:t>
            </a:r>
            <a:r>
              <a:rPr lang="en-IE" sz="1600" dirty="0" smtClean="0">
                <a:solidFill>
                  <a:schemeClr val="bg1">
                    <a:lumMod val="65000"/>
                  </a:schemeClr>
                </a:solidFill>
              </a:rPr>
              <a:t>Code (Mod_20_21) to align with the system: </a:t>
            </a:r>
            <a:endParaRPr lang="en-IE" sz="1600" dirty="0">
              <a:solidFill>
                <a:schemeClr val="bg1">
                  <a:lumMod val="65000"/>
                </a:schemeClr>
              </a:solidFill>
            </a:endParaRPr>
          </a:p>
          <a:p>
            <a:pPr lvl="1"/>
            <a:r>
              <a:rPr lang="en-IE" sz="1600" dirty="0" smtClean="0">
                <a:solidFill>
                  <a:schemeClr val="bg1">
                    <a:lumMod val="65000"/>
                  </a:schemeClr>
                </a:solidFill>
              </a:rPr>
              <a:t>No </a:t>
            </a:r>
            <a:r>
              <a:rPr lang="en-IE" sz="1600" dirty="0">
                <a:solidFill>
                  <a:schemeClr val="bg1">
                    <a:lumMod val="65000"/>
                  </a:schemeClr>
                </a:solidFill>
              </a:rPr>
              <a:t>cases identified since go </a:t>
            </a:r>
            <a:r>
              <a:rPr lang="en-IE" sz="1600" dirty="0" smtClean="0">
                <a:solidFill>
                  <a:schemeClr val="bg1">
                    <a:lumMod val="65000"/>
                  </a:schemeClr>
                </a:solidFill>
              </a:rPr>
              <a:t>live – not material</a:t>
            </a:r>
            <a:endParaRPr lang="en-IE" sz="1600" dirty="0">
              <a:solidFill>
                <a:schemeClr val="bg1">
                  <a:lumMod val="65000"/>
                </a:schemeClr>
              </a:solidFill>
            </a:endParaRPr>
          </a:p>
          <a:p>
            <a:r>
              <a:rPr lang="en-IE" sz="1600" b="1" dirty="0"/>
              <a:t>Scenario 3 ‘DESY with SYNC after </a:t>
            </a:r>
            <a:r>
              <a:rPr lang="en-IE" sz="1600" b="1" dirty="0" smtClean="0"/>
              <a:t>reaching </a:t>
            </a:r>
            <a:r>
              <a:rPr lang="en-IE" sz="1600" b="1" dirty="0"/>
              <a:t>zero before Min Off Time’</a:t>
            </a:r>
            <a:endParaRPr lang="en-IE" sz="1600" dirty="0"/>
          </a:p>
          <a:p>
            <a:pPr lvl="0"/>
            <a:r>
              <a:rPr lang="en-IE" sz="1600" dirty="0"/>
              <a:t>C</a:t>
            </a:r>
            <a:r>
              <a:rPr lang="en-IE" sz="1600" dirty="0" smtClean="0"/>
              <a:t>hange </a:t>
            </a:r>
            <a:r>
              <a:rPr lang="en-IE" sz="1600" dirty="0"/>
              <a:t>to the system pending detailed Impact assessment:</a:t>
            </a:r>
          </a:p>
          <a:p>
            <a:pPr lvl="1"/>
            <a:r>
              <a:rPr lang="en-IE" sz="1600" dirty="0" smtClean="0"/>
              <a:t>7 </a:t>
            </a:r>
            <a:r>
              <a:rPr lang="en-IE" sz="1600" dirty="0"/>
              <a:t>cases identified since go live -  </a:t>
            </a:r>
            <a:r>
              <a:rPr lang="en-IE" sz="1600" dirty="0" smtClean="0"/>
              <a:t>1 in 2018, 1 in 2019, and 5 </a:t>
            </a:r>
            <a:r>
              <a:rPr lang="en-IE" sz="1600" dirty="0"/>
              <a:t>in 2021</a:t>
            </a:r>
          </a:p>
          <a:p>
            <a:pPr lvl="1"/>
            <a:r>
              <a:rPr lang="en-IE" sz="1600" dirty="0"/>
              <a:t>Materiality vary from &gt;100€ to </a:t>
            </a:r>
            <a:r>
              <a:rPr lang="en-IE" sz="1600" dirty="0" smtClean="0"/>
              <a:t>approximately 200K</a:t>
            </a:r>
          </a:p>
          <a:p>
            <a:r>
              <a:rPr lang="en-IE" sz="1600" dirty="0" smtClean="0">
                <a:solidFill>
                  <a:schemeClr val="bg1">
                    <a:lumMod val="65000"/>
                  </a:schemeClr>
                </a:solidFill>
              </a:rPr>
              <a:t>Scenario </a:t>
            </a:r>
            <a:r>
              <a:rPr lang="en-IE" sz="1600" dirty="0">
                <a:solidFill>
                  <a:schemeClr val="bg1">
                    <a:lumMod val="65000"/>
                  </a:schemeClr>
                </a:solidFill>
              </a:rPr>
              <a:t>4 ‘</a:t>
            </a:r>
            <a:r>
              <a:rPr lang="en-IE" sz="1600" b="1" dirty="0">
                <a:solidFill>
                  <a:schemeClr val="bg1">
                    <a:lumMod val="65000"/>
                  </a:schemeClr>
                </a:solidFill>
              </a:rPr>
              <a:t>SYNC with DESY before reaching </a:t>
            </a:r>
            <a:r>
              <a:rPr lang="en-IE" sz="1600" b="1" dirty="0" smtClean="0">
                <a:solidFill>
                  <a:schemeClr val="bg1">
                    <a:lumMod val="65000"/>
                  </a:schemeClr>
                </a:solidFill>
              </a:rPr>
              <a:t>MSG’ </a:t>
            </a:r>
            <a:endParaRPr lang="en-IE" sz="1600" dirty="0">
              <a:solidFill>
                <a:schemeClr val="bg1">
                  <a:lumMod val="65000"/>
                </a:schemeClr>
              </a:solidFill>
            </a:endParaRPr>
          </a:p>
          <a:p>
            <a:pPr lvl="0"/>
            <a:r>
              <a:rPr lang="en-IE" sz="1600" dirty="0" smtClean="0">
                <a:solidFill>
                  <a:schemeClr val="bg1">
                    <a:lumMod val="65000"/>
                  </a:schemeClr>
                </a:solidFill>
              </a:rPr>
              <a:t>Change </a:t>
            </a:r>
            <a:r>
              <a:rPr lang="en-IE" sz="1600" dirty="0">
                <a:solidFill>
                  <a:schemeClr val="bg1">
                    <a:lumMod val="65000"/>
                  </a:schemeClr>
                </a:solidFill>
              </a:rPr>
              <a:t>to the system pending detailed impact </a:t>
            </a:r>
            <a:r>
              <a:rPr lang="en-IE" sz="1600" dirty="0" smtClean="0">
                <a:solidFill>
                  <a:schemeClr val="bg1">
                    <a:lumMod val="65000"/>
                  </a:schemeClr>
                </a:solidFill>
              </a:rPr>
              <a:t>assessment </a:t>
            </a:r>
            <a:r>
              <a:rPr lang="en-IE" sz="1600" dirty="0">
                <a:solidFill>
                  <a:schemeClr val="bg1">
                    <a:lumMod val="65000"/>
                  </a:schemeClr>
                </a:solidFill>
              </a:rPr>
              <a:t>(grouped with Scenario </a:t>
            </a:r>
            <a:r>
              <a:rPr lang="en-IE" sz="1600" dirty="0" smtClean="0">
                <a:solidFill>
                  <a:schemeClr val="bg1">
                    <a:lumMod val="65000"/>
                  </a:schemeClr>
                </a:solidFill>
              </a:rPr>
              <a:t>1):</a:t>
            </a:r>
            <a:endParaRPr lang="en-IE" sz="1600" dirty="0">
              <a:solidFill>
                <a:schemeClr val="bg1">
                  <a:lumMod val="65000"/>
                </a:schemeClr>
              </a:solidFill>
            </a:endParaRPr>
          </a:p>
          <a:p>
            <a:pPr lvl="1"/>
            <a:r>
              <a:rPr lang="en-IE" sz="1600" dirty="0" smtClean="0">
                <a:solidFill>
                  <a:schemeClr val="bg1">
                    <a:lumMod val="65000"/>
                  </a:schemeClr>
                </a:solidFill>
              </a:rPr>
              <a:t>2 </a:t>
            </a:r>
            <a:r>
              <a:rPr lang="en-IE" sz="1600" dirty="0">
                <a:solidFill>
                  <a:schemeClr val="bg1">
                    <a:lumMod val="65000"/>
                  </a:schemeClr>
                </a:solidFill>
              </a:rPr>
              <a:t>case identified in 2018 and none since</a:t>
            </a:r>
          </a:p>
          <a:p>
            <a:pPr lvl="1"/>
            <a:r>
              <a:rPr lang="en-IE" sz="1600" dirty="0">
                <a:solidFill>
                  <a:schemeClr val="bg1">
                    <a:lumMod val="65000"/>
                  </a:schemeClr>
                </a:solidFill>
              </a:rPr>
              <a:t>Materiality of 190K and 580K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49052306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92558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smtClean="0"/>
              <a:t>DESY and SYNC after zero before Min Off 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94287396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39877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25</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454039592"/>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823180" y="5562600"/>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823180"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5022034" y="5486400"/>
              <a:ext cx="1401346" cy="369332"/>
            </a:xfrm>
            <a:prstGeom prst="rect">
              <a:avLst/>
            </a:prstGeom>
            <a:noFill/>
          </p:spPr>
          <p:txBody>
            <a:bodyPr wrap="none" rtlCol="0">
              <a:spAutoFit/>
            </a:bodyPr>
            <a:lstStyle/>
            <a:p>
              <a:r>
                <a:rPr lang="en-IE" dirty="0">
                  <a:solidFill>
                    <a:prstClr val="black"/>
                  </a:solidFill>
                </a:rPr>
                <a:t>Min On Time</a:t>
              </a:r>
            </a:p>
          </p:txBody>
        </p: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357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26</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138222116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886200"/>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733800" y="3886200"/>
            <a:ext cx="432048" cy="77973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191000" y="4648200"/>
            <a:ext cx="48326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643264" y="3200400"/>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67400" y="3200400"/>
            <a:ext cx="1752600" cy="11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973010" y="2478313"/>
            <a:ext cx="668132" cy="369332"/>
          </a:xfrm>
          <a:prstGeom prst="rect">
            <a:avLst/>
          </a:prstGeom>
          <a:noFill/>
          <a:ln>
            <a:noFill/>
          </a:ln>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87" name="Straight Arrow Connector 86"/>
          <p:cNvCxnSpPr/>
          <p:nvPr/>
        </p:nvCxnSpPr>
        <p:spPr>
          <a:xfrm>
            <a:off x="6304206" y="2859313"/>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869256" y="3886200"/>
            <a:ext cx="186454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spTree>
    <p:extLst>
      <p:ext uri="{BB962C8B-B14F-4D97-AF65-F5344CB8AC3E}">
        <p14:creationId xmlns:p14="http://schemas.microsoft.com/office/powerpoint/2010/main" val="37700051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IE" sz="1800" dirty="0"/>
              <a:t>DESY and SYNC after zero before Min Off </a:t>
            </a:r>
            <a:r>
              <a:rPr lang="en-IE" sz="1800" dirty="0" smtClean="0"/>
              <a:t>Time </a:t>
            </a: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27</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294947448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8738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104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3886200"/>
            <a:ext cx="186430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48200"/>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900055"/>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69256" y="3886200"/>
            <a:ext cx="186454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733800" y="3886200"/>
            <a:ext cx="432048" cy="77973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191000" y="4648200"/>
            <a:ext cx="48326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643264" y="3200400"/>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67400" y="3200400"/>
            <a:ext cx="1752600" cy="11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973010" y="2478313"/>
            <a:ext cx="668132" cy="369332"/>
          </a:xfrm>
          <a:prstGeom prst="rect">
            <a:avLst/>
          </a:prstGeom>
          <a:noFill/>
          <a:ln>
            <a:noFill/>
          </a:ln>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87" name="Straight Arrow Connector 86"/>
          <p:cNvCxnSpPr/>
          <p:nvPr/>
        </p:nvCxnSpPr>
        <p:spPr>
          <a:xfrm>
            <a:off x="6304206" y="2859313"/>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spTree>
    <p:extLst>
      <p:ext uri="{BB962C8B-B14F-4D97-AF65-F5344CB8AC3E}">
        <p14:creationId xmlns:p14="http://schemas.microsoft.com/office/powerpoint/2010/main" val="1831167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Connector 71"/>
          <p:cNvCxnSpPr/>
          <p:nvPr/>
        </p:nvCxnSpPr>
        <p:spPr>
          <a:xfrm>
            <a:off x="4173332" y="4637898"/>
            <a:ext cx="3491795" cy="1179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4"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874327" y="3201582"/>
            <a:ext cx="4234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00912"/>
            <a:ext cx="8229600" cy="4971288"/>
          </a:xfrm>
        </p:spPr>
        <p:txBody>
          <a:bodyPr>
            <a:normAutofit/>
          </a:bodyPr>
          <a:lstStyle/>
          <a:p>
            <a:pPr marL="0" indent="0">
              <a:buNone/>
            </a:pPr>
            <a:r>
              <a:rPr lang="en-IE" sz="1800" dirty="0"/>
              <a:t>DESY and SYNC after zero before Min Off </a:t>
            </a:r>
            <a:r>
              <a:rPr lang="en-IE" sz="1800" dirty="0" smtClean="0"/>
              <a:t>Time </a:t>
            </a:r>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endParaRPr lang="en-IE" sz="1800" dirty="0"/>
          </a:p>
          <a:p>
            <a:pPr marL="0" indent="0">
              <a:buNone/>
            </a:pPr>
            <a:endParaRPr lang="en-IE" sz="1800" dirty="0" smtClean="0"/>
          </a:p>
          <a:p>
            <a:pPr marL="0" indent="0">
              <a:buNone/>
            </a:pPr>
            <a:r>
              <a:rPr lang="en-US" sz="1800" dirty="0"/>
              <a:t>Profile will return to ‘normal’ after PISP (pseudo instruction at the Imbalance Settlement Period boundary) which will close off Pseudo Instructions</a:t>
            </a:r>
          </a:p>
          <a:p>
            <a:pPr marL="0" indent="0">
              <a:buNone/>
            </a:pPr>
            <a:endParaRPr lang="en-IE"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28</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61465029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0" y="1905000"/>
            <a:ext cx="6501519" cy="3312368"/>
            <a:chOff x="1546580" y="2564904"/>
            <a:chExt cx="6501519" cy="3312368"/>
          </a:xfrm>
        </p:grpSpPr>
        <p:grpSp>
          <p:nvGrpSpPr>
            <p:cNvPr id="10" name="Group 9"/>
            <p:cNvGrpSpPr/>
            <p:nvPr/>
          </p:nvGrpSpPr>
          <p:grpSpPr>
            <a:xfrm>
              <a:off x="1546580" y="2564904"/>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7318050" y="4964668"/>
                      <a:ext cx="558166" cy="369332"/>
                    </a:xfrm>
                    <a:prstGeom prst="rect">
                      <a:avLst/>
                    </a:prstGeom>
                    <a:noFill/>
                  </p:spPr>
                  <p:txBody>
                    <a:bodyPr wrap="none" rtlCol="0">
                      <a:spAutoFit/>
                    </a:bodyPr>
                    <a:lstStyle/>
                    <a:p>
                      <a:r>
                        <a:rPr lang="en-IE" dirty="0">
                          <a:solidFill>
                            <a:prstClr val="black"/>
                          </a:solidFill>
                        </a:rPr>
                        <a:t>FPN</a:t>
                      </a:r>
                    </a:p>
                  </p:txBody>
                </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rPr>
                      <a:t>MW</a:t>
                    </a:r>
                  </a:p>
                </p:txBody>
              </p:sp>
            </p:grpSp>
          </p:grpSp>
          <p:cxnSp>
            <p:nvCxnSpPr>
              <p:cNvPr id="44" name="Straight Arrow Connector 43"/>
              <p:cNvCxnSpPr/>
              <p:nvPr/>
            </p:nvCxnSpPr>
            <p:spPr>
              <a:xfrm>
                <a:off x="3893844" y="416338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530512" y="3789302"/>
                <a:ext cx="653064" cy="369332"/>
              </a:xfrm>
              <a:prstGeom prst="rect">
                <a:avLst/>
              </a:prstGeom>
              <a:noFill/>
            </p:spPr>
            <p:txBody>
              <a:bodyPr wrap="none" rtlCol="0">
                <a:spAutoFit/>
              </a:bodyPr>
              <a:lstStyle/>
              <a:p>
                <a:r>
                  <a:rPr lang="en-IE" dirty="0" smtClean="0">
                    <a:solidFill>
                      <a:srgbClr val="00B050"/>
                    </a:solidFill>
                  </a:rPr>
                  <a:t>DESY</a:t>
                </a:r>
                <a:endParaRPr lang="en-IE" dirty="0">
                  <a:solidFill>
                    <a:srgbClr val="00B050"/>
                  </a:solidFill>
                </a:endParaRPr>
              </a:p>
            </p:txBody>
          </p:sp>
        </p:grpSp>
        <p:sp>
          <p:nvSpPr>
            <p:cNvPr id="47" name="TextBox 46"/>
            <p:cNvSpPr txBox="1"/>
            <p:nvPr/>
          </p:nvSpPr>
          <p:spPr>
            <a:xfrm>
              <a:off x="4678290" y="4356973"/>
              <a:ext cx="983090"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Effective</a:t>
              </a:r>
            </a:p>
          </p:txBody>
        </p:sp>
        <p:cxnSp>
          <p:nvCxnSpPr>
            <p:cNvPr id="50" name="Straight Arrow Connector 49"/>
            <p:cNvCxnSpPr/>
            <p:nvPr/>
          </p:nvCxnSpPr>
          <p:spPr>
            <a:xfrm>
              <a:off x="482251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4518072"/>
              <a:ext cx="186454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61180" y="4343400"/>
              <a:ext cx="672941" cy="646331"/>
            </a:xfrm>
            <a:prstGeom prst="rect">
              <a:avLst/>
            </a:prstGeom>
            <a:noFill/>
            <a:ln>
              <a:noFill/>
            </a:ln>
          </p:spPr>
          <p:txBody>
            <a:bodyPr wrap="none" rtlCol="0">
              <a:spAutoFit/>
            </a:bodyPr>
            <a:lstStyle/>
            <a:p>
              <a:r>
                <a:rPr lang="en-IE" dirty="0">
                  <a:solidFill>
                    <a:srgbClr val="FF0000"/>
                  </a:solidFill>
                </a:rPr>
                <a:t>SYNC</a:t>
              </a:r>
            </a:p>
            <a:p>
              <a:r>
                <a:rPr lang="en-IE" dirty="0">
                  <a:solidFill>
                    <a:srgbClr val="FF0000"/>
                  </a:solidFill>
                </a:rPr>
                <a:t>Issue</a:t>
              </a:r>
            </a:p>
          </p:txBody>
        </p:sp>
        <p:cxnSp>
          <p:nvCxnSpPr>
            <p:cNvPr id="58" name="Straight Arrow Connector 57"/>
            <p:cNvCxnSpPr/>
            <p:nvPr/>
          </p:nvCxnSpPr>
          <p:spPr>
            <a:xfrm>
              <a:off x="4490143"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7346152" y="5293610"/>
              <a:ext cx="530064"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40" name="Straight Connector 39"/>
          <p:cNvCxnSpPr/>
          <p:nvPr/>
        </p:nvCxnSpPr>
        <p:spPr>
          <a:xfrm>
            <a:off x="3741041" y="3863516"/>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873812" y="4295740"/>
            <a:ext cx="0" cy="360040"/>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510480" y="3921662"/>
            <a:ext cx="661720" cy="369332"/>
          </a:xfrm>
          <a:prstGeom prst="rect">
            <a:avLst/>
          </a:prstGeom>
          <a:noFill/>
        </p:spPr>
        <p:txBody>
          <a:bodyPr wrap="none" rtlCol="0">
            <a:spAutoFit/>
          </a:bodyPr>
          <a:lstStyle/>
          <a:p>
            <a:r>
              <a:rPr lang="en-IE" dirty="0" smtClean="0">
                <a:solidFill>
                  <a:srgbClr val="7030A0"/>
                </a:solidFill>
              </a:rPr>
              <a:t>PDES</a:t>
            </a:r>
            <a:endParaRPr lang="en-IE" dirty="0">
              <a:solidFill>
                <a:srgbClr val="7030A0"/>
              </a:solidFill>
            </a:endParaRPr>
          </a:p>
        </p:txBody>
      </p:sp>
      <p:cxnSp>
        <p:nvCxnSpPr>
          <p:cNvPr id="66" name="Straight Connector 65"/>
          <p:cNvCxnSpPr/>
          <p:nvPr/>
        </p:nvCxnSpPr>
        <p:spPr>
          <a:xfrm flipV="1">
            <a:off x="4173332" y="4640586"/>
            <a:ext cx="3527904" cy="910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76740" y="3886200"/>
            <a:ext cx="1864301"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173089" y="4648200"/>
            <a:ext cx="3532475" cy="8384"/>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648200"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741041" y="3869960"/>
            <a:ext cx="432048" cy="77973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68588" y="3900055"/>
            <a:ext cx="1864301"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732889" y="3886200"/>
            <a:ext cx="432048" cy="77973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41284" y="3858168"/>
            <a:ext cx="432048" cy="77973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4164937" y="4641304"/>
            <a:ext cx="48326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4132652" y="4754296"/>
            <a:ext cx="1786577" cy="75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900179" y="465578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296663" y="4583668"/>
            <a:ext cx="1418337" cy="369332"/>
          </a:xfrm>
          <a:prstGeom prst="rect">
            <a:avLst/>
          </a:prstGeom>
          <a:noFill/>
        </p:spPr>
        <p:txBody>
          <a:bodyPr wrap="none" rtlCol="0">
            <a:spAutoFit/>
          </a:bodyPr>
          <a:lstStyle/>
          <a:p>
            <a:r>
              <a:rPr lang="en-IE" dirty="0">
                <a:solidFill>
                  <a:prstClr val="black"/>
                </a:solidFill>
              </a:rPr>
              <a:t>Min </a:t>
            </a:r>
            <a:r>
              <a:rPr lang="en-IE" dirty="0" smtClean="0">
                <a:solidFill>
                  <a:prstClr val="black"/>
                </a:solidFill>
              </a:rPr>
              <a:t>Off </a:t>
            </a:r>
            <a:r>
              <a:rPr lang="en-IE" dirty="0">
                <a:solidFill>
                  <a:prstClr val="black"/>
                </a:solidFill>
              </a:rPr>
              <a:t>Time</a:t>
            </a:r>
          </a:p>
        </p:txBody>
      </p:sp>
      <p:cxnSp>
        <p:nvCxnSpPr>
          <p:cNvPr id="80" name="Straight Connector 79"/>
          <p:cNvCxnSpPr/>
          <p:nvPr/>
        </p:nvCxnSpPr>
        <p:spPr>
          <a:xfrm>
            <a:off x="4132652" y="4648200"/>
            <a:ext cx="0" cy="2121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69256" y="3886200"/>
            <a:ext cx="1864544"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733800" y="3886200"/>
            <a:ext cx="432048" cy="77973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191000" y="4648200"/>
            <a:ext cx="483263" cy="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4643264" y="3200400"/>
            <a:ext cx="1224136" cy="1440160"/>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67400" y="3200400"/>
            <a:ext cx="1752600" cy="118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5973010" y="2478313"/>
            <a:ext cx="668132" cy="369332"/>
          </a:xfrm>
          <a:prstGeom prst="rect">
            <a:avLst/>
          </a:prstGeom>
          <a:noFill/>
          <a:ln>
            <a:noFill/>
          </a:ln>
        </p:spPr>
        <p:txBody>
          <a:bodyPr wrap="none" rtlCol="0">
            <a:spAutoFit/>
          </a:bodyPr>
          <a:lstStyle/>
          <a:p>
            <a:r>
              <a:rPr lang="en-IE" dirty="0" smtClean="0">
                <a:solidFill>
                  <a:srgbClr val="00B0F0"/>
                </a:solidFill>
              </a:rPr>
              <a:t>PSYN</a:t>
            </a:r>
            <a:endParaRPr lang="en-IE" dirty="0">
              <a:solidFill>
                <a:srgbClr val="00B0F0"/>
              </a:solidFill>
            </a:endParaRPr>
          </a:p>
        </p:txBody>
      </p:sp>
      <p:cxnSp>
        <p:nvCxnSpPr>
          <p:cNvPr id="87" name="Straight Arrow Connector 86"/>
          <p:cNvCxnSpPr/>
          <p:nvPr/>
        </p:nvCxnSpPr>
        <p:spPr>
          <a:xfrm>
            <a:off x="6304206" y="2859313"/>
            <a:ext cx="0" cy="360040"/>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648200" y="4902696"/>
            <a:ext cx="164960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4648200" y="4674096"/>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847054" y="4826496"/>
            <a:ext cx="1401346" cy="369332"/>
          </a:xfrm>
          <a:prstGeom prst="rect">
            <a:avLst/>
          </a:prstGeom>
          <a:noFill/>
        </p:spPr>
        <p:txBody>
          <a:bodyPr wrap="none" rtlCol="0">
            <a:spAutoFit/>
          </a:bodyPr>
          <a:lstStyle/>
          <a:p>
            <a:r>
              <a:rPr lang="en-IE" dirty="0">
                <a:solidFill>
                  <a:prstClr val="black"/>
                </a:solidFill>
              </a:rPr>
              <a:t>Min On Time</a:t>
            </a:r>
          </a:p>
        </p:txBody>
      </p:sp>
      <p:grpSp>
        <p:nvGrpSpPr>
          <p:cNvPr id="89" name="Group 88"/>
          <p:cNvGrpSpPr/>
          <p:nvPr/>
        </p:nvGrpSpPr>
        <p:grpSpPr>
          <a:xfrm>
            <a:off x="5918203" y="3302000"/>
            <a:ext cx="1701798" cy="1208669"/>
            <a:chOff x="6326328" y="4602802"/>
            <a:chExt cx="1222198" cy="1066800"/>
          </a:xfrm>
        </p:grpSpPr>
        <p:cxnSp>
          <p:nvCxnSpPr>
            <p:cNvPr id="91" name="Straight Connector 90"/>
            <p:cNvCxnSpPr/>
            <p:nvPr/>
          </p:nvCxnSpPr>
          <p:spPr>
            <a:xfrm>
              <a:off x="6326328" y="46028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6326328" y="47552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326328" y="49076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328053" y="50600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6326328" y="5212402"/>
              <a:ext cx="1202235"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6328053" y="53648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328052" y="55172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346292" y="5669602"/>
              <a:ext cx="1202234"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311674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25213"/>
            <a:ext cx="8610600" cy="5151787"/>
          </a:xfrm>
        </p:spPr>
        <p:txBody>
          <a:bodyPr>
            <a:normAutofit fontScale="85000" lnSpcReduction="10000"/>
          </a:bodyPr>
          <a:lstStyle/>
          <a:p>
            <a:pPr lvl="1">
              <a:buFont typeface="Arial" panose="020B0604020202020204" pitchFamily="34" charset="0"/>
              <a:buChar char="•"/>
            </a:pPr>
            <a:r>
              <a:rPr lang="en-IE" dirty="0" smtClean="0"/>
              <a:t>SEMO propose 1 Modification to the T&amp;SC and 3 system changes;</a:t>
            </a:r>
          </a:p>
          <a:p>
            <a:pPr lvl="1">
              <a:buFont typeface="Arial" panose="020B0604020202020204" pitchFamily="34" charset="0"/>
              <a:buChar char="•"/>
            </a:pPr>
            <a:r>
              <a:rPr lang="en-IE" dirty="0" smtClean="0"/>
              <a:t>Scenario 4 could be considered a subset requirement of Scenario 1 (subject to vendor approval);</a:t>
            </a:r>
          </a:p>
          <a:p>
            <a:pPr lvl="1">
              <a:buFont typeface="Arial" panose="020B0604020202020204" pitchFamily="34" charset="0"/>
              <a:buChar char="•"/>
            </a:pPr>
            <a:r>
              <a:rPr lang="en-IE" dirty="0" smtClean="0"/>
              <a:t>Until receiving vendor approval of the above, Mod_21_21 should be put on hold;</a:t>
            </a:r>
          </a:p>
          <a:p>
            <a:pPr lvl="1">
              <a:buFont typeface="Arial" panose="020B0604020202020204" pitchFamily="34" charset="0"/>
              <a:buChar char="•"/>
            </a:pPr>
            <a:r>
              <a:rPr lang="en-IE" dirty="0" smtClean="0"/>
              <a:t>Given the high level assessment, SEMO deem more beneficial a change the T&amp;SC for Scenario 2 as it is the least impacting of the 4;</a:t>
            </a:r>
          </a:p>
          <a:p>
            <a:pPr lvl="1">
              <a:buFont typeface="Arial" panose="020B0604020202020204" pitchFamily="34" charset="0"/>
              <a:buChar char="•"/>
            </a:pPr>
            <a:r>
              <a:rPr lang="en-IE" dirty="0" smtClean="0"/>
              <a:t>The earliest implementation is Release K – spring 2023;</a:t>
            </a:r>
          </a:p>
          <a:p>
            <a:pPr lvl="1">
              <a:buFont typeface="Arial" panose="020B0604020202020204" pitchFamily="34" charset="0"/>
              <a:buChar char="•"/>
            </a:pPr>
            <a:r>
              <a:rPr lang="en-IE" dirty="0" smtClean="0"/>
              <a:t>Precedence to be given to bundled Scenarios 1 and 4; </a:t>
            </a:r>
          </a:p>
          <a:p>
            <a:pPr lvl="1">
              <a:buFont typeface="Arial" panose="020B0604020202020204" pitchFamily="34" charset="0"/>
              <a:buChar char="•"/>
            </a:pPr>
            <a:r>
              <a:rPr lang="en-IE" dirty="0" smtClean="0"/>
              <a:t>Resettlement back to 2018 only for existing upheld queries;</a:t>
            </a:r>
          </a:p>
          <a:p>
            <a:pPr lvl="1">
              <a:buFont typeface="Arial" panose="020B0604020202020204" pitchFamily="34" charset="0"/>
              <a:buChar char="•"/>
            </a:pPr>
            <a:r>
              <a:rPr lang="en-IE" dirty="0" smtClean="0"/>
              <a:t>The remaining period to be covered in scheduled M+4/13.</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29</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55140690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7832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noAutofit/>
          </a:bodyPr>
          <a:lstStyle/>
          <a:p>
            <a:r>
              <a:rPr lang="en-IE" sz="1600" dirty="0"/>
              <a:t>Scenario 1 ‘</a:t>
            </a:r>
            <a:r>
              <a:rPr lang="en-IE" sz="1600" b="1" dirty="0"/>
              <a:t>SYNC with MWOF undo to level below MSG before reaching MSG’</a:t>
            </a:r>
            <a:endParaRPr lang="en-IE" sz="1600" dirty="0"/>
          </a:p>
          <a:p>
            <a:pPr lvl="0"/>
            <a:r>
              <a:rPr lang="en-IE" sz="1600" dirty="0" smtClean="0"/>
              <a:t>Change </a:t>
            </a:r>
            <a:r>
              <a:rPr lang="en-IE" sz="1600" dirty="0"/>
              <a:t>to the system pending detailed impact </a:t>
            </a:r>
            <a:r>
              <a:rPr lang="en-IE" sz="1600" dirty="0" smtClean="0"/>
              <a:t>assessment (grouped with Scenario 4):</a:t>
            </a:r>
            <a:endParaRPr lang="en-IE" sz="1600" dirty="0"/>
          </a:p>
          <a:p>
            <a:pPr lvl="1"/>
            <a:r>
              <a:rPr lang="en-IE" sz="1600" dirty="0" smtClean="0"/>
              <a:t>7 </a:t>
            </a:r>
            <a:r>
              <a:rPr lang="en-IE" sz="1600" dirty="0"/>
              <a:t>cases identified since </a:t>
            </a:r>
            <a:r>
              <a:rPr lang="en-IE" sz="1600" dirty="0" smtClean="0"/>
              <a:t>Oct 2019 </a:t>
            </a:r>
            <a:r>
              <a:rPr lang="en-IE" sz="1600" dirty="0"/>
              <a:t>– </a:t>
            </a:r>
            <a:r>
              <a:rPr lang="en-IE" sz="1600" dirty="0" smtClean="0"/>
              <a:t> 1 in 2019, 3 in 2020 and 3 in </a:t>
            </a:r>
            <a:r>
              <a:rPr lang="en-IE" sz="1600" dirty="0"/>
              <a:t>2021</a:t>
            </a:r>
          </a:p>
          <a:p>
            <a:pPr lvl="1"/>
            <a:r>
              <a:rPr lang="en-IE" sz="1600" dirty="0"/>
              <a:t>one case of high materiality (approx. 800K) in 2020 all others low materiality but 2 unknown due to no IP </a:t>
            </a:r>
            <a:r>
              <a:rPr lang="en-IE" sz="1600" dirty="0" smtClean="0"/>
              <a:t>profile</a:t>
            </a:r>
            <a:endParaRPr lang="en-IE" sz="1600" dirty="0"/>
          </a:p>
          <a:p>
            <a:r>
              <a:rPr lang="en-IE" sz="1600" dirty="0"/>
              <a:t>Scenario 2 ‘</a:t>
            </a:r>
            <a:r>
              <a:rPr lang="en-IE" sz="1600" b="1" dirty="0"/>
              <a:t>SYNC with DESY after </a:t>
            </a:r>
            <a:r>
              <a:rPr lang="en-IE" sz="1600" b="1" dirty="0" smtClean="0"/>
              <a:t>MSG </a:t>
            </a:r>
            <a:r>
              <a:rPr lang="en-IE" sz="1600" b="1" dirty="0"/>
              <a:t>but before </a:t>
            </a:r>
            <a:r>
              <a:rPr lang="en-IE" sz="1600" b="1" dirty="0" smtClean="0"/>
              <a:t>reaching </a:t>
            </a:r>
            <a:r>
              <a:rPr lang="en-IE" sz="1600" b="1" dirty="0"/>
              <a:t>Min On Time’</a:t>
            </a:r>
            <a:endParaRPr lang="en-IE" sz="1600" dirty="0"/>
          </a:p>
          <a:p>
            <a:pPr lvl="0"/>
            <a:r>
              <a:rPr lang="en-IE" sz="1600" dirty="0" smtClean="0"/>
              <a:t>Modification </a:t>
            </a:r>
            <a:r>
              <a:rPr lang="en-IE" sz="1600" dirty="0"/>
              <a:t>to the </a:t>
            </a:r>
            <a:r>
              <a:rPr lang="en-IE" sz="1600" dirty="0" smtClean="0"/>
              <a:t>Code (Mod_20_21) to align with the system: </a:t>
            </a:r>
            <a:endParaRPr lang="en-IE" sz="1600" dirty="0"/>
          </a:p>
          <a:p>
            <a:pPr lvl="1"/>
            <a:r>
              <a:rPr lang="en-IE" sz="1600" dirty="0" smtClean="0"/>
              <a:t>No </a:t>
            </a:r>
            <a:r>
              <a:rPr lang="en-IE" sz="1600" dirty="0"/>
              <a:t>cases identified since go </a:t>
            </a:r>
            <a:r>
              <a:rPr lang="en-IE" sz="1600" dirty="0" smtClean="0"/>
              <a:t>live – not material</a:t>
            </a:r>
            <a:endParaRPr lang="en-IE" sz="1600" dirty="0"/>
          </a:p>
          <a:p>
            <a:r>
              <a:rPr lang="en-IE" sz="1600" b="1" dirty="0"/>
              <a:t>Scenario 3 ‘DESY with SYNC after </a:t>
            </a:r>
            <a:r>
              <a:rPr lang="en-IE" sz="1600" b="1" dirty="0" smtClean="0"/>
              <a:t>reaching </a:t>
            </a:r>
            <a:r>
              <a:rPr lang="en-IE" sz="1600" b="1" dirty="0"/>
              <a:t>zero before Min Off Time’</a:t>
            </a:r>
            <a:endParaRPr lang="en-IE" sz="1600" dirty="0"/>
          </a:p>
          <a:p>
            <a:pPr lvl="0"/>
            <a:r>
              <a:rPr lang="en-IE" sz="1600" dirty="0"/>
              <a:t>C</a:t>
            </a:r>
            <a:r>
              <a:rPr lang="en-IE" sz="1600" dirty="0" smtClean="0"/>
              <a:t>hange </a:t>
            </a:r>
            <a:r>
              <a:rPr lang="en-IE" sz="1600" dirty="0"/>
              <a:t>to the system pending detailed Impact assessment:</a:t>
            </a:r>
          </a:p>
          <a:p>
            <a:pPr lvl="1"/>
            <a:r>
              <a:rPr lang="en-IE" sz="1600" dirty="0" smtClean="0"/>
              <a:t>7 </a:t>
            </a:r>
            <a:r>
              <a:rPr lang="en-IE" sz="1600" dirty="0"/>
              <a:t>cases identified since go live -  </a:t>
            </a:r>
            <a:r>
              <a:rPr lang="en-IE" sz="1600" dirty="0" smtClean="0"/>
              <a:t>1 in 2018, 1 in 2019, and 5 </a:t>
            </a:r>
            <a:r>
              <a:rPr lang="en-IE" sz="1600" dirty="0"/>
              <a:t>in 2021</a:t>
            </a:r>
          </a:p>
          <a:p>
            <a:pPr lvl="1"/>
            <a:r>
              <a:rPr lang="en-IE" sz="1600" dirty="0"/>
              <a:t>Materiality vary from &gt;100€ to </a:t>
            </a:r>
            <a:r>
              <a:rPr lang="en-IE" sz="1600" dirty="0" smtClean="0"/>
              <a:t>approximately 200K</a:t>
            </a:r>
          </a:p>
          <a:p>
            <a:r>
              <a:rPr lang="en-IE" sz="1600" dirty="0" smtClean="0"/>
              <a:t>Scenario </a:t>
            </a:r>
            <a:r>
              <a:rPr lang="en-IE" sz="1600" dirty="0"/>
              <a:t>4 ‘</a:t>
            </a:r>
            <a:r>
              <a:rPr lang="en-IE" sz="1600" b="1" dirty="0"/>
              <a:t>SYNC with DESY before reaching </a:t>
            </a:r>
            <a:r>
              <a:rPr lang="en-IE" sz="1600" b="1" dirty="0" smtClean="0"/>
              <a:t>MSG’ </a:t>
            </a:r>
            <a:endParaRPr lang="en-IE" sz="1600" dirty="0"/>
          </a:p>
          <a:p>
            <a:pPr lvl="0"/>
            <a:r>
              <a:rPr lang="en-IE" sz="1600" dirty="0" smtClean="0"/>
              <a:t>Change </a:t>
            </a:r>
            <a:r>
              <a:rPr lang="en-IE" sz="1600" dirty="0"/>
              <a:t>to the system pending detailed impact </a:t>
            </a:r>
            <a:r>
              <a:rPr lang="en-IE" sz="1600" dirty="0" smtClean="0"/>
              <a:t>assessment </a:t>
            </a:r>
            <a:r>
              <a:rPr lang="en-IE" sz="1600" dirty="0"/>
              <a:t>(grouped with Scenario </a:t>
            </a:r>
            <a:r>
              <a:rPr lang="en-IE" sz="1600" dirty="0" smtClean="0"/>
              <a:t>1):</a:t>
            </a:r>
            <a:endParaRPr lang="en-IE" sz="1600" dirty="0"/>
          </a:p>
          <a:p>
            <a:pPr lvl="1"/>
            <a:r>
              <a:rPr lang="en-IE" sz="1600" dirty="0" smtClean="0"/>
              <a:t>2 </a:t>
            </a:r>
            <a:r>
              <a:rPr lang="en-IE" sz="1600" dirty="0"/>
              <a:t>case identified in 2018 and none since</a:t>
            </a:r>
          </a:p>
          <a:p>
            <a:pPr lvl="1"/>
            <a:r>
              <a:rPr lang="en-IE" sz="1600" dirty="0"/>
              <a:t>Materiality of 190K and 580K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95966190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3427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25213"/>
            <a:ext cx="8610600" cy="5151787"/>
          </a:xfrm>
        </p:spPr>
        <p:txBody>
          <a:bodyPr>
            <a:normAutofit fontScale="92500"/>
          </a:bodyPr>
          <a:lstStyle/>
          <a:p>
            <a:pPr lvl="1">
              <a:buFont typeface="Arial" panose="020B0604020202020204" pitchFamily="34" charset="0"/>
              <a:buChar char="•"/>
            </a:pPr>
            <a:r>
              <a:rPr lang="en-IE" dirty="0"/>
              <a:t>A</a:t>
            </a:r>
            <a:r>
              <a:rPr lang="en-IE" dirty="0" smtClean="0"/>
              <a:t>ll scenarios should require detailed Impact Assessment regardless of cost;</a:t>
            </a:r>
          </a:p>
          <a:p>
            <a:pPr lvl="1">
              <a:buFont typeface="Arial" panose="020B0604020202020204" pitchFamily="34" charset="0"/>
              <a:buChar char="•"/>
            </a:pPr>
            <a:r>
              <a:rPr lang="en-IE" dirty="0" smtClean="0"/>
              <a:t>All scenarios should require Modifications to the T&amp;SC and no changes to the systems ; </a:t>
            </a:r>
          </a:p>
          <a:p>
            <a:pPr lvl="1">
              <a:buFont typeface="Arial" panose="020B0604020202020204" pitchFamily="34" charset="0"/>
              <a:buChar char="•"/>
            </a:pPr>
            <a:r>
              <a:rPr lang="en-IE" dirty="0" smtClean="0"/>
              <a:t>Both T&amp;SC and system could be left unchanged with a regulatory acknowledgement of the non-compliance;</a:t>
            </a:r>
          </a:p>
          <a:p>
            <a:pPr lvl="1">
              <a:buFont typeface="Arial" panose="020B0604020202020204" pitchFamily="34" charset="0"/>
              <a:buChar char="•"/>
            </a:pPr>
            <a:r>
              <a:rPr lang="en-IE" dirty="0"/>
              <a:t>Proposed changes to the T&amp;SC could be made to </a:t>
            </a:r>
            <a:r>
              <a:rPr lang="en-IE" dirty="0" smtClean="0"/>
              <a:t>Chapter </a:t>
            </a:r>
            <a:r>
              <a:rPr lang="en-IE" dirty="0"/>
              <a:t>H </a:t>
            </a:r>
            <a:r>
              <a:rPr lang="en-IE" dirty="0" smtClean="0"/>
              <a:t>instead of Appendix O to maintain the original intent;</a:t>
            </a:r>
            <a:endParaRPr lang="en-IE" dirty="0"/>
          </a:p>
          <a:p>
            <a:pPr lvl="1">
              <a:buFont typeface="Arial" panose="020B0604020202020204" pitchFamily="34" charset="0"/>
              <a:buChar char="•"/>
            </a:pPr>
            <a:r>
              <a:rPr lang="en-IE" dirty="0" smtClean="0"/>
              <a:t>Changes to the system could be implemented but applied only from an agreed cut off point;</a:t>
            </a:r>
          </a:p>
          <a:p>
            <a:pPr lvl="1">
              <a:buFont typeface="Arial" panose="020B0604020202020204" pitchFamily="34" charset="0"/>
              <a:buChar char="•"/>
            </a:pPr>
            <a:r>
              <a:rPr lang="en-IE" dirty="0" smtClean="0"/>
              <a:t> Others? </a:t>
            </a:r>
            <a:endParaRPr lang="en-IE"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30</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39387022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6821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noAutofit/>
          </a:bodyPr>
          <a:lstStyle/>
          <a:p>
            <a:r>
              <a:rPr lang="en-IE" sz="1600" dirty="0"/>
              <a:t>Scenario 1 ‘</a:t>
            </a:r>
            <a:r>
              <a:rPr lang="en-IE" sz="1600" b="1" dirty="0"/>
              <a:t>SYNC with MWOF undo to level below MSG before reaching MSG’</a:t>
            </a:r>
            <a:endParaRPr lang="en-IE" sz="1600" dirty="0"/>
          </a:p>
          <a:p>
            <a:pPr lvl="0"/>
            <a:r>
              <a:rPr lang="en-IE" sz="1600" dirty="0" smtClean="0"/>
              <a:t>Change </a:t>
            </a:r>
            <a:r>
              <a:rPr lang="en-IE" sz="1600" dirty="0"/>
              <a:t>to the system pending detailed impact </a:t>
            </a:r>
            <a:r>
              <a:rPr lang="en-IE" sz="1600" dirty="0" smtClean="0"/>
              <a:t>assessment (grouped with Scenario 4):</a:t>
            </a:r>
            <a:endParaRPr lang="en-IE" sz="1600" dirty="0"/>
          </a:p>
          <a:p>
            <a:pPr lvl="1"/>
            <a:r>
              <a:rPr lang="en-IE" sz="1600" dirty="0" smtClean="0"/>
              <a:t>7 </a:t>
            </a:r>
            <a:r>
              <a:rPr lang="en-IE" sz="1600" dirty="0"/>
              <a:t>cases identified since </a:t>
            </a:r>
            <a:r>
              <a:rPr lang="en-IE" sz="1600" dirty="0" smtClean="0"/>
              <a:t>Oct 2019 </a:t>
            </a:r>
            <a:r>
              <a:rPr lang="en-IE" sz="1600" dirty="0"/>
              <a:t>– </a:t>
            </a:r>
            <a:r>
              <a:rPr lang="en-IE" sz="1600" dirty="0" smtClean="0"/>
              <a:t> 1 in 2019, 3 in 2020 and 3 in </a:t>
            </a:r>
            <a:r>
              <a:rPr lang="en-IE" sz="1600" dirty="0"/>
              <a:t>2021</a:t>
            </a:r>
          </a:p>
          <a:p>
            <a:pPr lvl="1"/>
            <a:r>
              <a:rPr lang="en-IE" sz="1600" dirty="0"/>
              <a:t>one case of high materiality (approx. 800K) in 2020 all others low materiality but 2 unknown due to no IP </a:t>
            </a:r>
            <a:r>
              <a:rPr lang="en-IE" sz="1600" dirty="0" smtClean="0"/>
              <a:t>profile</a:t>
            </a:r>
            <a:endParaRPr lang="en-IE" sz="1600" dirty="0"/>
          </a:p>
          <a:p>
            <a:r>
              <a:rPr lang="en-IE" sz="1600" dirty="0">
                <a:solidFill>
                  <a:schemeClr val="bg1">
                    <a:lumMod val="65000"/>
                  </a:schemeClr>
                </a:solidFill>
              </a:rPr>
              <a:t>Scenario 2 ‘</a:t>
            </a:r>
            <a:r>
              <a:rPr lang="en-IE" sz="1600" b="1" dirty="0">
                <a:solidFill>
                  <a:schemeClr val="bg1">
                    <a:lumMod val="65000"/>
                  </a:schemeClr>
                </a:solidFill>
              </a:rPr>
              <a:t>SYNC with DESY after </a:t>
            </a:r>
            <a:r>
              <a:rPr lang="en-IE" sz="1600" b="1" dirty="0" smtClean="0">
                <a:solidFill>
                  <a:schemeClr val="bg1">
                    <a:lumMod val="65000"/>
                  </a:schemeClr>
                </a:solidFill>
              </a:rPr>
              <a:t>MSG </a:t>
            </a:r>
            <a:r>
              <a:rPr lang="en-IE" sz="1600" b="1" dirty="0">
                <a:solidFill>
                  <a:schemeClr val="bg1">
                    <a:lumMod val="65000"/>
                  </a:schemeClr>
                </a:solidFill>
              </a:rPr>
              <a:t>but before </a:t>
            </a:r>
            <a:r>
              <a:rPr lang="en-IE" sz="1600" b="1" dirty="0" smtClean="0">
                <a:solidFill>
                  <a:schemeClr val="bg1">
                    <a:lumMod val="65000"/>
                  </a:schemeClr>
                </a:solidFill>
              </a:rPr>
              <a:t>reaching </a:t>
            </a:r>
            <a:r>
              <a:rPr lang="en-IE" sz="1600" b="1" dirty="0">
                <a:solidFill>
                  <a:schemeClr val="bg1">
                    <a:lumMod val="65000"/>
                  </a:schemeClr>
                </a:solidFill>
              </a:rPr>
              <a:t>Min On Time’</a:t>
            </a:r>
            <a:endParaRPr lang="en-IE" sz="1600" dirty="0">
              <a:solidFill>
                <a:schemeClr val="bg1">
                  <a:lumMod val="65000"/>
                </a:schemeClr>
              </a:solidFill>
            </a:endParaRPr>
          </a:p>
          <a:p>
            <a:pPr lvl="0"/>
            <a:r>
              <a:rPr lang="en-IE" sz="1600" dirty="0" smtClean="0">
                <a:solidFill>
                  <a:schemeClr val="bg1">
                    <a:lumMod val="65000"/>
                  </a:schemeClr>
                </a:solidFill>
              </a:rPr>
              <a:t>Modification </a:t>
            </a:r>
            <a:r>
              <a:rPr lang="en-IE" sz="1600" dirty="0">
                <a:solidFill>
                  <a:schemeClr val="bg1">
                    <a:lumMod val="65000"/>
                  </a:schemeClr>
                </a:solidFill>
              </a:rPr>
              <a:t>to the Code(Mod_20_21) </a:t>
            </a:r>
            <a:r>
              <a:rPr lang="en-IE" sz="1600" dirty="0" smtClean="0">
                <a:solidFill>
                  <a:schemeClr val="bg1">
                    <a:lumMod val="65000"/>
                  </a:schemeClr>
                </a:solidFill>
              </a:rPr>
              <a:t>to align with the system: </a:t>
            </a:r>
            <a:endParaRPr lang="en-IE" sz="1600" dirty="0">
              <a:solidFill>
                <a:schemeClr val="bg1">
                  <a:lumMod val="65000"/>
                </a:schemeClr>
              </a:solidFill>
            </a:endParaRPr>
          </a:p>
          <a:p>
            <a:pPr lvl="1"/>
            <a:r>
              <a:rPr lang="en-IE" sz="1600" dirty="0" smtClean="0">
                <a:solidFill>
                  <a:schemeClr val="bg1">
                    <a:lumMod val="65000"/>
                  </a:schemeClr>
                </a:solidFill>
              </a:rPr>
              <a:t>No </a:t>
            </a:r>
            <a:r>
              <a:rPr lang="en-IE" sz="1600" dirty="0">
                <a:solidFill>
                  <a:schemeClr val="bg1">
                    <a:lumMod val="65000"/>
                  </a:schemeClr>
                </a:solidFill>
              </a:rPr>
              <a:t>cases identified since go </a:t>
            </a:r>
            <a:r>
              <a:rPr lang="en-IE" sz="1600" dirty="0" smtClean="0">
                <a:solidFill>
                  <a:schemeClr val="bg1">
                    <a:lumMod val="65000"/>
                  </a:schemeClr>
                </a:solidFill>
              </a:rPr>
              <a:t>live – not material</a:t>
            </a:r>
            <a:endParaRPr lang="en-IE" sz="1600" dirty="0">
              <a:solidFill>
                <a:schemeClr val="bg1">
                  <a:lumMod val="65000"/>
                </a:schemeClr>
              </a:solidFill>
            </a:endParaRPr>
          </a:p>
          <a:p>
            <a:r>
              <a:rPr lang="en-IE" sz="1600" b="1" dirty="0">
                <a:solidFill>
                  <a:schemeClr val="bg1">
                    <a:lumMod val="65000"/>
                  </a:schemeClr>
                </a:solidFill>
              </a:rPr>
              <a:t>Scenario 3 ‘DESY with SYNC after </a:t>
            </a:r>
            <a:r>
              <a:rPr lang="en-IE" sz="1600" b="1" dirty="0" smtClean="0">
                <a:solidFill>
                  <a:schemeClr val="bg1">
                    <a:lumMod val="65000"/>
                  </a:schemeClr>
                </a:solidFill>
              </a:rPr>
              <a:t>reaching </a:t>
            </a:r>
            <a:r>
              <a:rPr lang="en-IE" sz="1600" b="1" dirty="0">
                <a:solidFill>
                  <a:schemeClr val="bg1">
                    <a:lumMod val="65000"/>
                  </a:schemeClr>
                </a:solidFill>
              </a:rPr>
              <a:t>zero before Min Off Time’</a:t>
            </a:r>
            <a:endParaRPr lang="en-IE" sz="1600" dirty="0">
              <a:solidFill>
                <a:schemeClr val="bg1">
                  <a:lumMod val="65000"/>
                </a:schemeClr>
              </a:solidFill>
            </a:endParaRPr>
          </a:p>
          <a:p>
            <a:pPr lvl="0"/>
            <a:r>
              <a:rPr lang="en-IE" sz="1600" dirty="0">
                <a:solidFill>
                  <a:schemeClr val="bg1">
                    <a:lumMod val="65000"/>
                  </a:schemeClr>
                </a:solidFill>
              </a:rPr>
              <a:t>C</a:t>
            </a:r>
            <a:r>
              <a:rPr lang="en-IE" sz="1600" dirty="0" smtClean="0">
                <a:solidFill>
                  <a:schemeClr val="bg1">
                    <a:lumMod val="65000"/>
                  </a:schemeClr>
                </a:solidFill>
              </a:rPr>
              <a:t>hange </a:t>
            </a:r>
            <a:r>
              <a:rPr lang="en-IE" sz="1600" dirty="0">
                <a:solidFill>
                  <a:schemeClr val="bg1">
                    <a:lumMod val="65000"/>
                  </a:schemeClr>
                </a:solidFill>
              </a:rPr>
              <a:t>to the system pending detailed Impact assessment:</a:t>
            </a:r>
          </a:p>
          <a:p>
            <a:pPr lvl="1"/>
            <a:r>
              <a:rPr lang="en-IE" sz="1600" dirty="0" smtClean="0">
                <a:solidFill>
                  <a:schemeClr val="bg1">
                    <a:lumMod val="65000"/>
                  </a:schemeClr>
                </a:solidFill>
              </a:rPr>
              <a:t>7 </a:t>
            </a:r>
            <a:r>
              <a:rPr lang="en-IE" sz="1600" dirty="0">
                <a:solidFill>
                  <a:schemeClr val="bg1">
                    <a:lumMod val="65000"/>
                  </a:schemeClr>
                </a:solidFill>
              </a:rPr>
              <a:t>cases identified since go live -  </a:t>
            </a:r>
            <a:r>
              <a:rPr lang="en-IE" sz="1600" dirty="0" smtClean="0">
                <a:solidFill>
                  <a:schemeClr val="bg1">
                    <a:lumMod val="65000"/>
                  </a:schemeClr>
                </a:solidFill>
              </a:rPr>
              <a:t>1 in 2018, 1 in 2019, and 5 </a:t>
            </a:r>
            <a:r>
              <a:rPr lang="en-IE" sz="1600" dirty="0">
                <a:solidFill>
                  <a:schemeClr val="bg1">
                    <a:lumMod val="65000"/>
                  </a:schemeClr>
                </a:solidFill>
              </a:rPr>
              <a:t>in 2021</a:t>
            </a:r>
          </a:p>
          <a:p>
            <a:pPr lvl="1"/>
            <a:r>
              <a:rPr lang="en-IE" sz="1600" dirty="0">
                <a:solidFill>
                  <a:schemeClr val="bg1">
                    <a:lumMod val="65000"/>
                  </a:schemeClr>
                </a:solidFill>
              </a:rPr>
              <a:t>Materiality vary from &gt;100€ to </a:t>
            </a:r>
            <a:r>
              <a:rPr lang="en-IE" sz="1600" dirty="0" smtClean="0">
                <a:solidFill>
                  <a:schemeClr val="bg1">
                    <a:lumMod val="65000"/>
                  </a:schemeClr>
                </a:solidFill>
              </a:rPr>
              <a:t>approximately 200K</a:t>
            </a:r>
          </a:p>
          <a:p>
            <a:r>
              <a:rPr lang="en-IE" sz="1600" dirty="0" smtClean="0"/>
              <a:t>Scenario </a:t>
            </a:r>
            <a:r>
              <a:rPr lang="en-IE" sz="1600" dirty="0"/>
              <a:t>4 ‘</a:t>
            </a:r>
            <a:r>
              <a:rPr lang="en-IE" sz="1600" b="1" dirty="0"/>
              <a:t>SYNC with DESY before reaching </a:t>
            </a:r>
            <a:r>
              <a:rPr lang="en-IE" sz="1600" b="1" dirty="0" smtClean="0"/>
              <a:t>MSG’ </a:t>
            </a:r>
            <a:endParaRPr lang="en-IE" sz="1600" dirty="0"/>
          </a:p>
          <a:p>
            <a:pPr lvl="0"/>
            <a:r>
              <a:rPr lang="en-IE" sz="1600" dirty="0" smtClean="0"/>
              <a:t>Change </a:t>
            </a:r>
            <a:r>
              <a:rPr lang="en-IE" sz="1600" dirty="0"/>
              <a:t>to the system pending detailed impact </a:t>
            </a:r>
            <a:r>
              <a:rPr lang="en-IE" sz="1600" dirty="0" smtClean="0"/>
              <a:t>assessment </a:t>
            </a:r>
            <a:r>
              <a:rPr lang="en-IE" sz="1600" dirty="0"/>
              <a:t>(grouped with Scenario </a:t>
            </a:r>
            <a:r>
              <a:rPr lang="en-IE" sz="1600" dirty="0" smtClean="0"/>
              <a:t>1):</a:t>
            </a:r>
            <a:endParaRPr lang="en-IE" sz="1600" dirty="0"/>
          </a:p>
          <a:p>
            <a:pPr lvl="1"/>
            <a:r>
              <a:rPr lang="en-IE" sz="1600" dirty="0" smtClean="0"/>
              <a:t>2 </a:t>
            </a:r>
            <a:r>
              <a:rPr lang="en-IE" sz="1600" dirty="0"/>
              <a:t>case identified in 2018 and none since</a:t>
            </a:r>
          </a:p>
          <a:p>
            <a:pPr lvl="1"/>
            <a:r>
              <a:rPr lang="en-IE" sz="1600" dirty="0"/>
              <a:t>Materiality of 190K and 580K </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88"/>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smtClean="0">
                <a:solidFill>
                  <a:prstClr val="black">
                    <a:tint val="75000"/>
                  </a:prstClr>
                </a:solidFill>
              </a:rPr>
              <a:pPr/>
              <a:t>4</a:t>
            </a:fld>
            <a:endParaRPr lang="en-IE" dirty="0">
              <a:solidFill>
                <a:prstClr val="black">
                  <a:tint val="75000"/>
                </a:prstClr>
              </a:solidFill>
            </a:endParaRPr>
          </a:p>
        </p:txBody>
      </p:sp>
      <p:graphicFrame>
        <p:nvGraphicFramePr>
          <p:cNvPr id="13" name="Diagram 12"/>
          <p:cNvGraphicFramePr/>
          <p:nvPr>
            <p:extLst>
              <p:ext uri="{D42A27DB-BD31-4B8C-83A1-F6EECF244321}">
                <p14:modId xmlns:p14="http://schemas.microsoft.com/office/powerpoint/2010/main" val="354581553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137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6"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2"/>
            <a:ext cx="8229600" cy="4525963"/>
          </a:xfrm>
        </p:spPr>
        <p:txBody>
          <a:bodyPr>
            <a:normAutofit/>
          </a:bodyPr>
          <a:lstStyle/>
          <a:p>
            <a:pPr marL="0" indent="0">
              <a:buNone/>
            </a:pPr>
            <a:r>
              <a:rPr lang="en-US" sz="1800" dirty="0" smtClean="0"/>
              <a:t>SYNC </a:t>
            </a:r>
            <a:r>
              <a:rPr lang="en-US" sz="1800" dirty="0"/>
              <a:t>to MSG with </a:t>
            </a:r>
            <a:r>
              <a:rPr lang="en-US" sz="1800" dirty="0" smtClean="0"/>
              <a:t>subsequent MWOF </a:t>
            </a:r>
            <a:r>
              <a:rPr lang="en-US" sz="1800" dirty="0"/>
              <a:t>below MSG before </a:t>
            </a:r>
            <a:r>
              <a:rPr lang="en-US" sz="1800" dirty="0" smtClean="0"/>
              <a:t>reaching MSG</a:t>
            </a:r>
            <a:endParaRPr lang="en-US"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90"/>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a:solidFill>
                  <a:prstClr val="black">
                    <a:tint val="75000"/>
                  </a:prstClr>
                </a:solidFill>
                <a:latin typeface="Calibri"/>
              </a:rPr>
              <a:pPr/>
              <a:t>5</a:t>
            </a:fld>
            <a:endParaRPr lang="en-IE" dirty="0">
              <a:solidFill>
                <a:prstClr val="black">
                  <a:tint val="75000"/>
                </a:prstClr>
              </a:solidFill>
              <a:latin typeface="Calibri"/>
            </a:endParaRPr>
          </a:p>
        </p:txBody>
      </p:sp>
      <p:graphicFrame>
        <p:nvGraphicFramePr>
          <p:cNvPr id="13" name="Diagram 12"/>
          <p:cNvGraphicFramePr/>
          <p:nvPr>
            <p:extLst>
              <p:ext uri="{D42A27DB-BD31-4B8C-83A1-F6EECF244321}">
                <p14:modId xmlns:p14="http://schemas.microsoft.com/office/powerpoint/2010/main" val="3309474150"/>
              </p:ext>
            </p:extLst>
          </p:nvPr>
        </p:nvGraphicFramePr>
        <p:xfrm>
          <a:off x="457202"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2"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latin typeface="Calibri"/>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latin typeface="Calibri"/>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latin typeface="Calibri"/>
                    </a:rPr>
                    <a:t>MW</a:t>
                  </a:r>
                </a:p>
              </p:txBody>
            </p:sp>
          </p:grpSp>
        </p:gr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latin typeface="Calibri"/>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latin typeface="Calibri"/>
              </a:rPr>
              <a:t>FPN</a:t>
            </a:r>
          </a:p>
        </p:txBody>
      </p:sp>
      <p:sp>
        <p:nvSpPr>
          <p:cNvPr id="45" name="TextBox 44"/>
          <p:cNvSpPr txBox="1"/>
          <p:nvPr/>
        </p:nvSpPr>
        <p:spPr>
          <a:xfrm>
            <a:off x="2267697" y="3958886"/>
            <a:ext cx="983090"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Effective</a:t>
            </a:r>
          </a:p>
        </p:txBody>
      </p:sp>
    </p:spTree>
    <p:extLst>
      <p:ext uri="{BB962C8B-B14F-4D97-AF65-F5344CB8AC3E}">
        <p14:creationId xmlns:p14="http://schemas.microsoft.com/office/powerpoint/2010/main" val="1853262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6"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2"/>
            <a:ext cx="8229600" cy="4525963"/>
          </a:xfrm>
        </p:spPr>
        <p:txBody>
          <a:bodyPr>
            <a:normAutofit/>
          </a:bodyPr>
          <a:lstStyle/>
          <a:p>
            <a:pPr marL="0" indent="0">
              <a:buNone/>
            </a:pPr>
            <a:r>
              <a:rPr lang="en-US" sz="1800" dirty="0"/>
              <a:t>SYNC to MSG with subsequent MWOF below MSG before reaching MSG</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90"/>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a:solidFill>
                  <a:prstClr val="black">
                    <a:tint val="75000"/>
                  </a:prstClr>
                </a:solidFill>
                <a:latin typeface="Calibri"/>
              </a:rPr>
              <a:pPr/>
              <a:t>6</a:t>
            </a:fld>
            <a:endParaRPr lang="en-IE" dirty="0">
              <a:solidFill>
                <a:prstClr val="black">
                  <a:tint val="75000"/>
                </a:prstClr>
              </a:solidFill>
              <a:latin typeface="Calibri"/>
            </a:endParaRPr>
          </a:p>
        </p:txBody>
      </p:sp>
      <p:graphicFrame>
        <p:nvGraphicFramePr>
          <p:cNvPr id="13" name="Diagram 12"/>
          <p:cNvGraphicFramePr/>
          <p:nvPr>
            <p:extLst>
              <p:ext uri="{D42A27DB-BD31-4B8C-83A1-F6EECF244321}">
                <p14:modId xmlns:p14="http://schemas.microsoft.com/office/powerpoint/2010/main" val="4060347436"/>
              </p:ext>
            </p:extLst>
          </p:nvPr>
        </p:nvGraphicFramePr>
        <p:xfrm>
          <a:off x="457202"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2"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latin typeface="Calibri"/>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latin typeface="Calibri"/>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latin typeface="Calibri"/>
                    </a:rPr>
                    <a:t>MW</a:t>
                  </a:r>
                </a:p>
              </p:txBody>
            </p:sp>
          </p:grpSp>
        </p:gr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latin typeface="Calibri"/>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2" y="464969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latin typeface="Calibri"/>
              </a:rPr>
              <a:t>FPN</a:t>
            </a:r>
          </a:p>
        </p:txBody>
      </p:sp>
      <p:cxnSp>
        <p:nvCxnSpPr>
          <p:cNvPr id="38" name="Straight Connector 37"/>
          <p:cNvCxnSpPr/>
          <p:nvPr/>
        </p:nvCxnSpPr>
        <p:spPr>
          <a:xfrm flipV="1">
            <a:off x="3101742" y="3863516"/>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468502" y="387805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741041" y="3190664"/>
            <a:ext cx="577494" cy="67285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99603" y="3214878"/>
            <a:ext cx="2007475"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741041" y="351801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297802" y="3214878"/>
            <a:ext cx="873370" cy="141882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7136527" y="4649688"/>
            <a:ext cx="572863" cy="1290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267697" y="3958886"/>
            <a:ext cx="983090"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Effective</a:t>
            </a:r>
          </a:p>
        </p:txBody>
      </p:sp>
      <p:sp>
        <p:nvSpPr>
          <p:cNvPr id="64" name="TextBox 63"/>
          <p:cNvSpPr txBox="1"/>
          <p:nvPr/>
        </p:nvSpPr>
        <p:spPr>
          <a:xfrm>
            <a:off x="2590800" y="3731318"/>
            <a:ext cx="842603" cy="369332"/>
          </a:xfrm>
          <a:prstGeom prst="rect">
            <a:avLst/>
          </a:prstGeom>
          <a:noFill/>
        </p:spPr>
        <p:txBody>
          <a:bodyPr wrap="none" rtlCol="0">
            <a:spAutoFit/>
          </a:bodyPr>
          <a:lstStyle/>
          <a:p>
            <a:r>
              <a:rPr lang="en-IE" dirty="0">
                <a:solidFill>
                  <a:srgbClr val="00B050"/>
                </a:solidFill>
                <a:latin typeface="Calibri"/>
              </a:rPr>
              <a:t>MWOF</a:t>
            </a:r>
          </a:p>
        </p:txBody>
      </p:sp>
      <p:sp>
        <p:nvSpPr>
          <p:cNvPr id="44" name="TextBox 43"/>
          <p:cNvSpPr txBox="1"/>
          <p:nvPr/>
        </p:nvSpPr>
        <p:spPr>
          <a:xfrm>
            <a:off x="3276600" y="3124200"/>
            <a:ext cx="842603" cy="369332"/>
          </a:xfrm>
          <a:prstGeom prst="rect">
            <a:avLst/>
          </a:prstGeom>
          <a:noFill/>
        </p:spPr>
        <p:txBody>
          <a:bodyPr wrap="none" rtlCol="0">
            <a:spAutoFit/>
          </a:bodyPr>
          <a:lstStyle/>
          <a:p>
            <a:r>
              <a:rPr lang="en-IE" dirty="0">
                <a:solidFill>
                  <a:srgbClr val="00B050"/>
                </a:solidFill>
                <a:latin typeface="Calibri"/>
              </a:rPr>
              <a:t>MWOF</a:t>
            </a:r>
          </a:p>
        </p:txBody>
      </p:sp>
    </p:spTree>
    <p:extLst>
      <p:ext uri="{BB962C8B-B14F-4D97-AF65-F5344CB8AC3E}">
        <p14:creationId xmlns:p14="http://schemas.microsoft.com/office/powerpoint/2010/main" val="416931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6"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2"/>
            <a:ext cx="8229600" cy="4525963"/>
          </a:xfrm>
        </p:spPr>
        <p:txBody>
          <a:bodyPr>
            <a:normAutofit/>
          </a:bodyPr>
          <a:lstStyle/>
          <a:p>
            <a:pPr marL="0" indent="0">
              <a:buNone/>
            </a:pPr>
            <a:r>
              <a:rPr lang="en-US" sz="1800" dirty="0" smtClean="0"/>
              <a:t>SYNC </a:t>
            </a:r>
            <a:r>
              <a:rPr lang="en-US" sz="1800" dirty="0"/>
              <a:t>to MSG with subsequent MWOF below MSG before reaching MSG</a:t>
            </a:r>
          </a:p>
          <a:p>
            <a:pPr marL="0" indent="0">
              <a:buNone/>
            </a:pPr>
            <a:endParaRPr lang="en-US"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90"/>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a:solidFill>
                  <a:prstClr val="black">
                    <a:tint val="75000"/>
                  </a:prstClr>
                </a:solidFill>
                <a:latin typeface="Calibri"/>
              </a:rPr>
              <a:pPr/>
              <a:t>7</a:t>
            </a:fld>
            <a:endParaRPr lang="en-IE" dirty="0">
              <a:solidFill>
                <a:prstClr val="black">
                  <a:tint val="75000"/>
                </a:prstClr>
              </a:solidFill>
              <a:latin typeface="Calibri"/>
            </a:endParaRPr>
          </a:p>
        </p:txBody>
      </p:sp>
      <p:graphicFrame>
        <p:nvGraphicFramePr>
          <p:cNvPr id="13" name="Diagram 12"/>
          <p:cNvGraphicFramePr/>
          <p:nvPr>
            <p:extLst>
              <p:ext uri="{D42A27DB-BD31-4B8C-83A1-F6EECF244321}">
                <p14:modId xmlns:p14="http://schemas.microsoft.com/office/powerpoint/2010/main" val="1058400131"/>
              </p:ext>
            </p:extLst>
          </p:nvPr>
        </p:nvGraphicFramePr>
        <p:xfrm>
          <a:off x="457202"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2"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latin typeface="Calibri"/>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latin typeface="Calibri"/>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latin typeface="Calibri"/>
                    </a:rPr>
                    <a:t>MW</a:t>
                  </a:r>
                </a:p>
              </p:txBody>
            </p:sp>
          </p:grpSp>
        </p:gr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latin typeface="Calibri"/>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2" y="464969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latin typeface="Calibri"/>
              </a:rPr>
              <a:t>FPN</a:t>
            </a:r>
          </a:p>
        </p:txBody>
      </p:sp>
      <p:cxnSp>
        <p:nvCxnSpPr>
          <p:cNvPr id="38" name="Straight Connector 37"/>
          <p:cNvCxnSpPr/>
          <p:nvPr/>
        </p:nvCxnSpPr>
        <p:spPr>
          <a:xfrm flipV="1">
            <a:off x="3101742" y="3863516"/>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468502" y="387805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741041" y="3190664"/>
            <a:ext cx="577494" cy="67285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99603" y="3214878"/>
            <a:ext cx="2007475"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741041" y="3518010"/>
            <a:ext cx="0" cy="360040"/>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297802" y="3214878"/>
            <a:ext cx="873370" cy="141882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7136527" y="4649688"/>
            <a:ext cx="572863" cy="1290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267697" y="3958886"/>
            <a:ext cx="983090"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Effective</a:t>
            </a:r>
          </a:p>
        </p:txBody>
      </p:sp>
      <p:sp>
        <p:nvSpPr>
          <p:cNvPr id="64" name="TextBox 63"/>
          <p:cNvSpPr txBox="1"/>
          <p:nvPr/>
        </p:nvSpPr>
        <p:spPr>
          <a:xfrm>
            <a:off x="2590800" y="3731318"/>
            <a:ext cx="842603" cy="369332"/>
          </a:xfrm>
          <a:prstGeom prst="rect">
            <a:avLst/>
          </a:prstGeom>
          <a:noFill/>
        </p:spPr>
        <p:txBody>
          <a:bodyPr wrap="none" rtlCol="0">
            <a:spAutoFit/>
          </a:bodyPr>
          <a:lstStyle/>
          <a:p>
            <a:r>
              <a:rPr lang="en-IE" dirty="0">
                <a:solidFill>
                  <a:srgbClr val="00B050"/>
                </a:solidFill>
                <a:latin typeface="Calibri"/>
              </a:rPr>
              <a:t>MWOF</a:t>
            </a:r>
          </a:p>
        </p:txBody>
      </p:sp>
      <p:cxnSp>
        <p:nvCxnSpPr>
          <p:cNvPr id="66" name="Straight Connector 65">
            <a:extLst>
              <a:ext uri="{FF2B5EF4-FFF2-40B4-BE49-F238E27FC236}">
                <a16:creationId xmlns="" xmlns:a16="http://schemas.microsoft.com/office/drawing/2014/main" id="{ADFE286A-38D4-4C48-A847-0AD95A716211}"/>
              </a:ext>
            </a:extLst>
          </p:cNvPr>
          <p:cNvCxnSpPr>
            <a:cxnSpLocks/>
          </p:cNvCxnSpPr>
          <p:nvPr/>
        </p:nvCxnSpPr>
        <p:spPr>
          <a:xfrm>
            <a:off x="3770326" y="3862173"/>
            <a:ext cx="3849674"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 xmlns:a16="http://schemas.microsoft.com/office/drawing/2014/main" id="{51FADFE3-F1F1-4F91-B374-EC914E5E1938}"/>
              </a:ext>
            </a:extLst>
          </p:cNvPr>
          <p:cNvSpPr txBox="1"/>
          <p:nvPr/>
        </p:nvSpPr>
        <p:spPr>
          <a:xfrm>
            <a:off x="3276425" y="3181673"/>
            <a:ext cx="855427" cy="369332"/>
          </a:xfrm>
          <a:prstGeom prst="rect">
            <a:avLst/>
          </a:prstGeom>
          <a:noFill/>
        </p:spPr>
        <p:txBody>
          <a:bodyPr wrap="none" rtlCol="0">
            <a:spAutoFit/>
          </a:bodyPr>
          <a:lstStyle/>
          <a:p>
            <a:r>
              <a:rPr lang="en-IE" dirty="0">
                <a:solidFill>
                  <a:schemeClr val="accent4"/>
                </a:solidFill>
                <a:latin typeface="Calibri"/>
              </a:rPr>
              <a:t>PMWO</a:t>
            </a:r>
          </a:p>
        </p:txBody>
      </p:sp>
    </p:spTree>
    <p:extLst>
      <p:ext uri="{BB962C8B-B14F-4D97-AF65-F5344CB8AC3E}">
        <p14:creationId xmlns:p14="http://schemas.microsoft.com/office/powerpoint/2010/main" val="168474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6"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2"/>
            <a:ext cx="8229600" cy="4525963"/>
          </a:xfrm>
        </p:spPr>
        <p:txBody>
          <a:bodyPr>
            <a:normAutofit/>
          </a:bodyPr>
          <a:lstStyle/>
          <a:p>
            <a:pPr marL="0" indent="0">
              <a:buNone/>
            </a:pPr>
            <a:r>
              <a:rPr lang="en-US" sz="1800" dirty="0"/>
              <a:t>SYNC to MSG with subsequent MWOF below MSG before reaching MSG</a:t>
            </a:r>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90"/>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a:solidFill>
                  <a:prstClr val="black">
                    <a:tint val="75000"/>
                  </a:prstClr>
                </a:solidFill>
                <a:latin typeface="Calibri"/>
              </a:rPr>
              <a:pPr/>
              <a:t>8</a:t>
            </a:fld>
            <a:endParaRPr lang="en-IE" dirty="0">
              <a:solidFill>
                <a:prstClr val="black">
                  <a:tint val="75000"/>
                </a:prstClr>
              </a:solidFill>
              <a:latin typeface="Calibri"/>
            </a:endParaRPr>
          </a:p>
        </p:txBody>
      </p:sp>
      <p:graphicFrame>
        <p:nvGraphicFramePr>
          <p:cNvPr id="13" name="Diagram 12"/>
          <p:cNvGraphicFramePr/>
          <p:nvPr>
            <p:extLst>
              <p:ext uri="{D42A27DB-BD31-4B8C-83A1-F6EECF244321}">
                <p14:modId xmlns:p14="http://schemas.microsoft.com/office/powerpoint/2010/main" val="2056490298"/>
              </p:ext>
            </p:extLst>
          </p:nvPr>
        </p:nvGraphicFramePr>
        <p:xfrm>
          <a:off x="457202"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2"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latin typeface="Calibri"/>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latin typeface="Calibri"/>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latin typeface="Calibri"/>
                    </a:rPr>
                    <a:t>MW</a:t>
                  </a:r>
                </a:p>
              </p:txBody>
            </p:sp>
          </p:grpSp>
        </p:gr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latin typeface="Calibri"/>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2" y="464969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latin typeface="Calibri"/>
              </a:rPr>
              <a:t>FPN</a:t>
            </a:r>
          </a:p>
        </p:txBody>
      </p:sp>
      <p:cxnSp>
        <p:nvCxnSpPr>
          <p:cNvPr id="38" name="Straight Connector 37"/>
          <p:cNvCxnSpPr/>
          <p:nvPr/>
        </p:nvCxnSpPr>
        <p:spPr>
          <a:xfrm flipV="1">
            <a:off x="3101742" y="3863516"/>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468502" y="387805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741041" y="3190664"/>
            <a:ext cx="577494" cy="67285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99603" y="3214878"/>
            <a:ext cx="2007475"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297802" y="3214878"/>
            <a:ext cx="873370" cy="141882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7136527" y="4649688"/>
            <a:ext cx="572863" cy="1290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267697" y="3958886"/>
            <a:ext cx="983090"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Effective</a:t>
            </a:r>
          </a:p>
        </p:txBody>
      </p:sp>
      <p:sp>
        <p:nvSpPr>
          <p:cNvPr id="64" name="TextBox 63"/>
          <p:cNvSpPr txBox="1"/>
          <p:nvPr/>
        </p:nvSpPr>
        <p:spPr>
          <a:xfrm>
            <a:off x="2590800" y="3731318"/>
            <a:ext cx="842603" cy="369332"/>
          </a:xfrm>
          <a:prstGeom prst="rect">
            <a:avLst/>
          </a:prstGeom>
          <a:noFill/>
        </p:spPr>
        <p:txBody>
          <a:bodyPr wrap="none" rtlCol="0">
            <a:spAutoFit/>
          </a:bodyPr>
          <a:lstStyle/>
          <a:p>
            <a:r>
              <a:rPr lang="en-IE" dirty="0">
                <a:solidFill>
                  <a:srgbClr val="00B050"/>
                </a:solidFill>
                <a:latin typeface="Calibri"/>
              </a:rPr>
              <a:t>MWOF</a:t>
            </a:r>
          </a:p>
        </p:txBody>
      </p:sp>
      <p:sp>
        <p:nvSpPr>
          <p:cNvPr id="44" name="Multiply 61">
            <a:extLst>
              <a:ext uri="{FF2B5EF4-FFF2-40B4-BE49-F238E27FC236}">
                <a16:creationId xmlns="" xmlns:a16="http://schemas.microsoft.com/office/drawing/2014/main" id="{56F3728E-F575-45DF-AF1E-C8362A6FDF64}"/>
              </a:ext>
            </a:extLst>
          </p:cNvPr>
          <p:cNvSpPr/>
          <p:nvPr/>
        </p:nvSpPr>
        <p:spPr>
          <a:xfrm>
            <a:off x="2268918" y="3730299"/>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45" name="Multiply 61">
            <a:extLst>
              <a:ext uri="{FF2B5EF4-FFF2-40B4-BE49-F238E27FC236}">
                <a16:creationId xmlns="" xmlns:a16="http://schemas.microsoft.com/office/drawing/2014/main" id="{C43D742B-AFAB-44A1-9DE4-E90343EE938B}"/>
              </a:ext>
            </a:extLst>
          </p:cNvPr>
          <p:cNvSpPr/>
          <p:nvPr/>
        </p:nvSpPr>
        <p:spPr>
          <a:xfrm>
            <a:off x="1542868" y="3690817"/>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46" name="Multiply 61">
            <a:extLst>
              <a:ext uri="{FF2B5EF4-FFF2-40B4-BE49-F238E27FC236}">
                <a16:creationId xmlns="" xmlns:a16="http://schemas.microsoft.com/office/drawing/2014/main" id="{1DFDBB1A-3EC1-44D9-B637-6DEA73CB1809}"/>
              </a:ext>
            </a:extLst>
          </p:cNvPr>
          <p:cNvSpPr/>
          <p:nvPr/>
        </p:nvSpPr>
        <p:spPr>
          <a:xfrm>
            <a:off x="2573875" y="3476892"/>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cxnSp>
        <p:nvCxnSpPr>
          <p:cNvPr id="48" name="Straight Arrow Connector 47">
            <a:extLst>
              <a:ext uri="{FF2B5EF4-FFF2-40B4-BE49-F238E27FC236}">
                <a16:creationId xmlns="" xmlns:a16="http://schemas.microsoft.com/office/drawing/2014/main" id="{8B95A2F0-A0DF-49E4-BAA9-59E53C28D6B8}"/>
              </a:ext>
            </a:extLst>
          </p:cNvPr>
          <p:cNvCxnSpPr/>
          <p:nvPr/>
        </p:nvCxnSpPr>
        <p:spPr>
          <a:xfrm>
            <a:off x="3741041" y="351801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276600" y="3124200"/>
            <a:ext cx="842603" cy="369332"/>
          </a:xfrm>
          <a:prstGeom prst="rect">
            <a:avLst/>
          </a:prstGeom>
          <a:noFill/>
        </p:spPr>
        <p:txBody>
          <a:bodyPr wrap="none" rtlCol="0">
            <a:spAutoFit/>
          </a:bodyPr>
          <a:lstStyle/>
          <a:p>
            <a:r>
              <a:rPr lang="en-IE" dirty="0">
                <a:solidFill>
                  <a:srgbClr val="00B050"/>
                </a:solidFill>
                <a:latin typeface="Calibri"/>
              </a:rPr>
              <a:t>MWOF</a:t>
            </a:r>
          </a:p>
        </p:txBody>
      </p:sp>
      <p:sp>
        <p:nvSpPr>
          <p:cNvPr id="66" name="Multiply 61">
            <a:extLst>
              <a:ext uri="{FF2B5EF4-FFF2-40B4-BE49-F238E27FC236}">
                <a16:creationId xmlns="" xmlns:a16="http://schemas.microsoft.com/office/drawing/2014/main" id="{1DFDBB1A-3EC1-44D9-B637-6DEA73CB1809}"/>
              </a:ext>
            </a:extLst>
          </p:cNvPr>
          <p:cNvSpPr/>
          <p:nvPr/>
        </p:nvSpPr>
        <p:spPr>
          <a:xfrm>
            <a:off x="3276600" y="2971800"/>
            <a:ext cx="914400" cy="914400"/>
          </a:xfrm>
          <a:prstGeom prst="mathMultiply">
            <a:avLst/>
          </a:prstGeom>
          <a:solidFill>
            <a:schemeClr val="accent2">
              <a:alpha val="5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1546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p:nvPr/>
        </p:nvCxnSpPr>
        <p:spPr>
          <a:xfrm flipV="1">
            <a:off x="3106796" y="3201582"/>
            <a:ext cx="1224136" cy="14401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871686" y="4633706"/>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325876" y="3201582"/>
            <a:ext cx="197192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219202"/>
            <a:ext cx="8229600" cy="5227986"/>
          </a:xfrm>
        </p:spPr>
        <p:txBody>
          <a:bodyPr>
            <a:normAutofit fontScale="92500" lnSpcReduction="10000"/>
          </a:bodyPr>
          <a:lstStyle/>
          <a:p>
            <a:pPr marL="0" indent="0">
              <a:buNone/>
            </a:pPr>
            <a:r>
              <a:rPr lang="en-US" sz="1800" dirty="0" smtClean="0"/>
              <a:t>SYNC </a:t>
            </a:r>
            <a:r>
              <a:rPr lang="en-US" sz="1800" dirty="0"/>
              <a:t>to MSG with subsequent MWOF below MSG before reaching </a:t>
            </a:r>
            <a:r>
              <a:rPr lang="en-US" sz="1800" dirty="0" smtClean="0"/>
              <a:t>MSG</a:t>
            </a:r>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smtClean="0"/>
          </a:p>
          <a:p>
            <a:pPr marL="0" indent="0">
              <a:buNone/>
            </a:pPr>
            <a:endParaRPr lang="en-US" sz="1800" dirty="0"/>
          </a:p>
          <a:p>
            <a:pPr marL="0" indent="0">
              <a:buNone/>
            </a:pPr>
            <a:r>
              <a:rPr lang="en-US" sz="1800" dirty="0" smtClean="0"/>
              <a:t>Profile will return to ‘normal’ with a MWOF &gt; MSG following</a:t>
            </a:r>
            <a:r>
              <a:rPr lang="en-IE" sz="1800" dirty="0" smtClean="0"/>
              <a:t> the heat state at </a:t>
            </a:r>
            <a:r>
              <a:rPr lang="en-IE" sz="1800" dirty="0"/>
              <a:t>the time of the </a:t>
            </a:r>
            <a:r>
              <a:rPr lang="en-IE" sz="1800" dirty="0" smtClean="0"/>
              <a:t>new MWOF </a:t>
            </a:r>
            <a:endParaRPr lang="en-US" sz="1800" dirty="0"/>
          </a:p>
        </p:txBody>
      </p:sp>
      <p:pic>
        <p:nvPicPr>
          <p:cNvPr id="8"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190490"/>
            <a:ext cx="2723674" cy="513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8"/>
          <p:cNvSpPr>
            <a:spLocks noGrp="1"/>
          </p:cNvSpPr>
          <p:nvPr>
            <p:ph type="sldNum" sz="quarter" idx="12"/>
          </p:nvPr>
        </p:nvSpPr>
        <p:spPr/>
        <p:txBody>
          <a:bodyPr/>
          <a:lstStyle/>
          <a:p>
            <a:fld id="{8CD715F4-8812-4B09-B957-E02A56252AEC}" type="slidenum">
              <a:rPr lang="en-IE">
                <a:solidFill>
                  <a:prstClr val="black">
                    <a:tint val="75000"/>
                  </a:prstClr>
                </a:solidFill>
                <a:latin typeface="Calibri"/>
              </a:rPr>
              <a:pPr/>
              <a:t>9</a:t>
            </a:fld>
            <a:endParaRPr lang="en-IE" dirty="0">
              <a:solidFill>
                <a:prstClr val="black">
                  <a:tint val="75000"/>
                </a:prstClr>
              </a:solidFill>
              <a:latin typeface="Calibri"/>
            </a:endParaRPr>
          </a:p>
        </p:txBody>
      </p:sp>
      <p:graphicFrame>
        <p:nvGraphicFramePr>
          <p:cNvPr id="13" name="Diagram 12"/>
          <p:cNvGraphicFramePr/>
          <p:nvPr>
            <p:extLst>
              <p:ext uri="{D42A27DB-BD31-4B8C-83A1-F6EECF244321}">
                <p14:modId xmlns:p14="http://schemas.microsoft.com/office/powerpoint/2010/main" val="3935998409"/>
              </p:ext>
            </p:extLst>
          </p:nvPr>
        </p:nvGraphicFramePr>
        <p:xfrm>
          <a:off x="457202" y="459358"/>
          <a:ext cx="8229599" cy="64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1371602" y="1905000"/>
            <a:ext cx="6501519" cy="3312368"/>
            <a:chOff x="1546580" y="2564904"/>
            <a:chExt cx="6501519" cy="3312368"/>
          </a:xfrm>
        </p:grpSpPr>
        <p:grpSp>
          <p:nvGrpSpPr>
            <p:cNvPr id="6" name="Group 5"/>
            <p:cNvGrpSpPr/>
            <p:nvPr/>
          </p:nvGrpSpPr>
          <p:grpSpPr>
            <a:xfrm>
              <a:off x="1546580" y="2564904"/>
              <a:ext cx="6501519" cy="3312368"/>
              <a:chOff x="1546580" y="2564904"/>
              <a:chExt cx="6501519" cy="3312368"/>
            </a:xfrm>
          </p:grpSpPr>
          <p:cxnSp>
            <p:nvCxnSpPr>
              <p:cNvPr id="36" name="Straight Connector 35"/>
              <p:cNvCxnSpPr/>
              <p:nvPr/>
            </p:nvCxnSpPr>
            <p:spPr>
              <a:xfrm>
                <a:off x="2043568" y="5301646"/>
                <a:ext cx="58326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546580" y="2564904"/>
                <a:ext cx="6501519" cy="3312368"/>
                <a:chOff x="1546580" y="2564904"/>
                <a:chExt cx="6501519" cy="3312368"/>
              </a:xfrm>
            </p:grpSpPr>
            <p:grpSp>
              <p:nvGrpSpPr>
                <p:cNvPr id="4" name="Group 3"/>
                <p:cNvGrpSpPr/>
                <p:nvPr/>
              </p:nvGrpSpPr>
              <p:grpSpPr>
                <a:xfrm>
                  <a:off x="1547664" y="2564904"/>
                  <a:ext cx="6480720" cy="3312368"/>
                  <a:chOff x="1547664" y="2564904"/>
                  <a:chExt cx="6480720" cy="3312368"/>
                </a:xfrm>
              </p:grpSpPr>
              <p:cxnSp>
                <p:nvCxnSpPr>
                  <p:cNvPr id="18" name="Straight Connector 17"/>
                  <p:cNvCxnSpPr/>
                  <p:nvPr/>
                </p:nvCxnSpPr>
                <p:spPr>
                  <a:xfrm>
                    <a:off x="2051720" y="5301208"/>
                    <a:ext cx="583264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547664" y="2564904"/>
                    <a:ext cx="6480720" cy="3312368"/>
                    <a:chOff x="1547664" y="2564904"/>
                    <a:chExt cx="6480720" cy="3312368"/>
                  </a:xfrm>
                </p:grpSpPr>
                <p:sp>
                  <p:nvSpPr>
                    <p:cNvPr id="25" name="Rectangle 24"/>
                    <p:cNvSpPr/>
                    <p:nvPr/>
                  </p:nvSpPr>
                  <p:spPr>
                    <a:xfrm>
                      <a:off x="1547664" y="2564904"/>
                      <a:ext cx="6480720"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solidFill>
                          <a:prstClr val="white"/>
                        </a:solidFill>
                        <a:latin typeface="Calibri"/>
                      </a:endParaRPr>
                    </a:p>
                  </p:txBody>
                </p:sp>
                <p:cxnSp>
                  <p:nvCxnSpPr>
                    <p:cNvPr id="26" name="Straight Connector 25"/>
                    <p:cNvCxnSpPr/>
                    <p:nvPr/>
                  </p:nvCxnSpPr>
                  <p:spPr>
                    <a:xfrm>
                      <a:off x="2051720" y="2780928"/>
                      <a:ext cx="0" cy="25202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7433828" y="5301208"/>
                  <a:ext cx="614271" cy="369332"/>
                </a:xfrm>
                <a:prstGeom prst="rect">
                  <a:avLst/>
                </a:prstGeom>
                <a:noFill/>
              </p:spPr>
              <p:txBody>
                <a:bodyPr wrap="none" rtlCol="0">
                  <a:spAutoFit/>
                </a:bodyPr>
                <a:lstStyle/>
                <a:p>
                  <a:r>
                    <a:rPr lang="en-IE" dirty="0">
                      <a:solidFill>
                        <a:prstClr val="black"/>
                      </a:solidFill>
                      <a:latin typeface="Calibri"/>
                    </a:rPr>
                    <a:t>time</a:t>
                  </a:r>
                </a:p>
              </p:txBody>
            </p:sp>
            <p:sp>
              <p:nvSpPr>
                <p:cNvPr id="23" name="TextBox 22"/>
                <p:cNvSpPr txBox="1"/>
                <p:nvPr/>
              </p:nvSpPr>
              <p:spPr>
                <a:xfrm>
                  <a:off x="1546580" y="2667000"/>
                  <a:ext cx="587020" cy="369332"/>
                </a:xfrm>
                <a:prstGeom prst="rect">
                  <a:avLst/>
                </a:prstGeom>
                <a:noFill/>
              </p:spPr>
              <p:txBody>
                <a:bodyPr wrap="none" rtlCol="0">
                  <a:spAutoFit/>
                </a:bodyPr>
                <a:lstStyle/>
                <a:p>
                  <a:r>
                    <a:rPr lang="en-IE" dirty="0">
                      <a:solidFill>
                        <a:prstClr val="black"/>
                      </a:solidFill>
                      <a:latin typeface="Calibri"/>
                    </a:rPr>
                    <a:t>MW</a:t>
                  </a:r>
                </a:p>
              </p:txBody>
            </p:sp>
          </p:grpSp>
        </p:grpSp>
        <p:cxnSp>
          <p:nvCxnSpPr>
            <p:cNvPr id="49" name="Straight Connector 48"/>
            <p:cNvCxnSpPr/>
            <p:nvPr/>
          </p:nvCxnSpPr>
          <p:spPr>
            <a:xfrm>
              <a:off x="4505912" y="3861486"/>
              <a:ext cx="9268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3275936" y="4930286"/>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051720" y="5293610"/>
              <a:ext cx="126673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82056" y="3877470"/>
              <a:ext cx="864096" cy="142884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72502" y="5562600"/>
              <a:ext cx="32002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2502" y="5334000"/>
              <a:ext cx="0" cy="3365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2782" y="3850568"/>
              <a:ext cx="0" cy="181997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307632" y="5486400"/>
              <a:ext cx="1401346" cy="369332"/>
            </a:xfrm>
            <a:prstGeom prst="rect">
              <a:avLst/>
            </a:prstGeom>
            <a:noFill/>
          </p:spPr>
          <p:txBody>
            <a:bodyPr wrap="none" rtlCol="0">
              <a:spAutoFit/>
            </a:bodyPr>
            <a:lstStyle/>
            <a:p>
              <a:r>
                <a:rPr lang="en-IE" dirty="0">
                  <a:solidFill>
                    <a:prstClr val="black"/>
                  </a:solidFill>
                  <a:latin typeface="Calibri"/>
                </a:rPr>
                <a:t>Min On Time</a:t>
              </a:r>
            </a:p>
          </p:txBody>
        </p:sp>
        <p:sp>
          <p:nvSpPr>
            <p:cNvPr id="57" name="TextBox 56"/>
            <p:cNvSpPr txBox="1"/>
            <p:nvPr/>
          </p:nvSpPr>
          <p:spPr>
            <a:xfrm>
              <a:off x="1840090" y="4343400"/>
              <a:ext cx="672941"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Issue</a:t>
              </a:r>
            </a:p>
          </p:txBody>
        </p:sp>
        <p:cxnSp>
          <p:nvCxnSpPr>
            <p:cNvPr id="58" name="Straight Arrow Connector 57"/>
            <p:cNvCxnSpPr/>
            <p:nvPr/>
          </p:nvCxnSpPr>
          <p:spPr>
            <a:xfrm>
              <a:off x="2179994" y="4941954"/>
              <a:ext cx="0"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70" name="Straight Connector 69"/>
          <p:cNvCxnSpPr/>
          <p:nvPr/>
        </p:nvCxnSpPr>
        <p:spPr>
          <a:xfrm>
            <a:off x="1876742" y="4649690"/>
            <a:ext cx="126673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620000" y="2121024"/>
            <a:ext cx="0" cy="252028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171172" y="4642090"/>
            <a:ext cx="530064" cy="759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143070" y="4304764"/>
            <a:ext cx="558166" cy="369332"/>
          </a:xfrm>
          <a:prstGeom prst="rect">
            <a:avLst/>
          </a:prstGeom>
          <a:noFill/>
        </p:spPr>
        <p:txBody>
          <a:bodyPr wrap="none" rtlCol="0">
            <a:spAutoFit/>
          </a:bodyPr>
          <a:lstStyle/>
          <a:p>
            <a:r>
              <a:rPr lang="en-IE" dirty="0">
                <a:solidFill>
                  <a:prstClr val="black"/>
                </a:solidFill>
                <a:latin typeface="Calibri"/>
              </a:rPr>
              <a:t>FPN</a:t>
            </a:r>
          </a:p>
        </p:txBody>
      </p:sp>
      <p:cxnSp>
        <p:nvCxnSpPr>
          <p:cNvPr id="38" name="Straight Connector 37"/>
          <p:cNvCxnSpPr/>
          <p:nvPr/>
        </p:nvCxnSpPr>
        <p:spPr>
          <a:xfrm flipV="1">
            <a:off x="3101742" y="3863516"/>
            <a:ext cx="639301" cy="77822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468502" y="3878050"/>
            <a:ext cx="0" cy="360040"/>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741041" y="3190664"/>
            <a:ext cx="577494" cy="67285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99603" y="3214878"/>
            <a:ext cx="2007475" cy="268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741041" y="3518010"/>
            <a:ext cx="0" cy="360040"/>
          </a:xfrm>
          <a:prstGeom prst="straightConnector1">
            <a:avLst/>
          </a:prstGeom>
          <a:ln w="1905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297802" y="3214878"/>
            <a:ext cx="873370" cy="1418828"/>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7136527" y="4649688"/>
            <a:ext cx="572863" cy="1290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267697" y="3958886"/>
            <a:ext cx="983090" cy="646331"/>
          </a:xfrm>
          <a:prstGeom prst="rect">
            <a:avLst/>
          </a:prstGeom>
          <a:noFill/>
          <a:ln>
            <a:noFill/>
          </a:ln>
        </p:spPr>
        <p:txBody>
          <a:bodyPr wrap="none" rtlCol="0">
            <a:spAutoFit/>
          </a:bodyPr>
          <a:lstStyle/>
          <a:p>
            <a:r>
              <a:rPr lang="en-IE" dirty="0">
                <a:solidFill>
                  <a:srgbClr val="FF0000"/>
                </a:solidFill>
                <a:latin typeface="Calibri"/>
              </a:rPr>
              <a:t>SYNC</a:t>
            </a:r>
          </a:p>
          <a:p>
            <a:r>
              <a:rPr lang="en-IE" dirty="0">
                <a:solidFill>
                  <a:srgbClr val="FF0000"/>
                </a:solidFill>
                <a:latin typeface="Calibri"/>
              </a:rPr>
              <a:t>Effective</a:t>
            </a:r>
          </a:p>
        </p:txBody>
      </p:sp>
      <p:sp>
        <p:nvSpPr>
          <p:cNvPr id="64" name="TextBox 63"/>
          <p:cNvSpPr txBox="1"/>
          <p:nvPr/>
        </p:nvSpPr>
        <p:spPr>
          <a:xfrm>
            <a:off x="2590800" y="3731318"/>
            <a:ext cx="842603" cy="369332"/>
          </a:xfrm>
          <a:prstGeom prst="rect">
            <a:avLst/>
          </a:prstGeom>
          <a:noFill/>
        </p:spPr>
        <p:txBody>
          <a:bodyPr wrap="none" rtlCol="0">
            <a:spAutoFit/>
          </a:bodyPr>
          <a:lstStyle/>
          <a:p>
            <a:r>
              <a:rPr lang="en-IE" dirty="0">
                <a:solidFill>
                  <a:srgbClr val="00B050"/>
                </a:solidFill>
                <a:latin typeface="Calibri"/>
              </a:rPr>
              <a:t>MWOF</a:t>
            </a:r>
          </a:p>
        </p:txBody>
      </p:sp>
      <p:cxnSp>
        <p:nvCxnSpPr>
          <p:cNvPr id="66" name="Straight Connector 65">
            <a:extLst>
              <a:ext uri="{FF2B5EF4-FFF2-40B4-BE49-F238E27FC236}">
                <a16:creationId xmlns="" xmlns:a16="http://schemas.microsoft.com/office/drawing/2014/main" id="{ADFE286A-38D4-4C48-A847-0AD95A716211}"/>
              </a:ext>
            </a:extLst>
          </p:cNvPr>
          <p:cNvCxnSpPr>
            <a:cxnSpLocks/>
          </p:cNvCxnSpPr>
          <p:nvPr/>
        </p:nvCxnSpPr>
        <p:spPr>
          <a:xfrm>
            <a:off x="3770326" y="3862173"/>
            <a:ext cx="3849674"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 xmlns:a16="http://schemas.microsoft.com/office/drawing/2014/main" id="{51FADFE3-F1F1-4F91-B374-EC914E5E1938}"/>
              </a:ext>
            </a:extLst>
          </p:cNvPr>
          <p:cNvSpPr txBox="1"/>
          <p:nvPr/>
        </p:nvSpPr>
        <p:spPr>
          <a:xfrm>
            <a:off x="3276425" y="3181673"/>
            <a:ext cx="855427" cy="369332"/>
          </a:xfrm>
          <a:prstGeom prst="rect">
            <a:avLst/>
          </a:prstGeom>
          <a:noFill/>
        </p:spPr>
        <p:txBody>
          <a:bodyPr wrap="none" rtlCol="0">
            <a:spAutoFit/>
          </a:bodyPr>
          <a:lstStyle/>
          <a:p>
            <a:r>
              <a:rPr lang="en-IE" dirty="0">
                <a:solidFill>
                  <a:schemeClr val="accent4"/>
                </a:solidFill>
                <a:latin typeface="Calibri"/>
              </a:rPr>
              <a:t>PMWO</a:t>
            </a:r>
          </a:p>
        </p:txBody>
      </p:sp>
      <p:grpSp>
        <p:nvGrpSpPr>
          <p:cNvPr id="45" name="Group 44"/>
          <p:cNvGrpSpPr/>
          <p:nvPr/>
        </p:nvGrpSpPr>
        <p:grpSpPr>
          <a:xfrm>
            <a:off x="3143469" y="3213101"/>
            <a:ext cx="4422516" cy="1381336"/>
            <a:chOff x="4800124" y="4450402"/>
            <a:chExt cx="2987453" cy="1219200"/>
          </a:xfrm>
        </p:grpSpPr>
        <p:cxnSp>
          <p:nvCxnSpPr>
            <p:cNvPr id="46" name="Straight Connector 45"/>
            <p:cNvCxnSpPr/>
            <p:nvPr/>
          </p:nvCxnSpPr>
          <p:spPr>
            <a:xfrm flipV="1">
              <a:off x="5593892" y="4450402"/>
              <a:ext cx="1303642" cy="394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468328" y="4602802"/>
              <a:ext cx="1514427"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398841" y="4755202"/>
              <a:ext cx="1679862"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301846" y="4907793"/>
              <a:ext cx="1853059"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223572" y="5060002"/>
              <a:ext cx="2564005"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5120670" y="5196192"/>
              <a:ext cx="2666907" cy="1621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4993003" y="5355082"/>
              <a:ext cx="2794574" cy="972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941529" y="5517202"/>
              <a:ext cx="2846048"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800124" y="5669602"/>
              <a:ext cx="2987453"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11042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ab7cdb7554d4997ae876b11632fa575 xmlns="3cada6dc-2705-46ed-bab2-0b2cd6d935ca">
      <Terms xmlns="http://schemas.microsoft.com/office/infopath/2007/PartnerControls"/>
    </iab7cdb7554d4997ae876b11632fa575>
    <TaxCatchAll xmlns="3cada6dc-2705-46ed-bab2-0b2cd6d935ca"/>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17D66B220FB4B4FB84D8A7F2DD64165" ma:contentTypeVersion="1" ma:contentTypeDescription="Create a new document." ma:contentTypeScope="" ma:versionID="fa24fc674e673f5c7212090d169c7f82">
  <xsd:schema xmlns:xsd="http://www.w3.org/2001/XMLSchema" xmlns:xs="http://www.w3.org/2001/XMLSchema" xmlns:p="http://schemas.microsoft.com/office/2006/metadata/properties" xmlns:ns2="3cada6dc-2705-46ed-bab2-0b2cd6d935ca" targetNamespace="http://schemas.microsoft.com/office/2006/metadata/properties" ma:root="true" ma:fieldsID="afb15671ee666de5842edbffe2bd9916" ns2:_="">
    <xsd:import namespace="3cada6dc-2705-46ed-bab2-0b2cd6d935ca"/>
    <xsd:element name="properties">
      <xsd:complexType>
        <xsd:sequence>
          <xsd:element name="documentManagement">
            <xsd:complexType>
              <xsd:all>
                <xsd:element ref="ns2:iab7cdb7554d4997ae876b11632fa575"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8"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89f2ffe-a681-4e87-b60b-fd8e3c4823ba}" ma:internalName="TaxCatchAll" ma:showField="CatchAllData" ma:web="3680d402-be7f-433c-85f5-fc38d55a2c9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89f2ffe-a681-4e87-b60b-fd8e3c4823ba}" ma:internalName="TaxCatchAllLabel" ma:readOnly="true" ma:showField="CatchAllDataLabel" ma:web="3680d402-be7f-433c-85f5-fc38d55a2c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E1F1E5-2F42-4BB3-9B48-B433829179A3}">
  <ds:schemaRefs>
    <ds:schemaRef ds:uri="http://schemas.microsoft.com/sharepoint/v3/contenttype/forms"/>
  </ds:schemaRefs>
</ds:datastoreItem>
</file>

<file path=customXml/itemProps2.xml><?xml version="1.0" encoding="utf-8"?>
<ds:datastoreItem xmlns:ds="http://schemas.openxmlformats.org/officeDocument/2006/customXml" ds:itemID="{5D1BA384-8544-47C7-8E7D-3E79001AF4E8}">
  <ds:schemaRefs>
    <ds:schemaRef ds:uri="http://purl.org/dc/dcmitype/"/>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 ds:uri="3cada6dc-2705-46ed-bab2-0b2cd6d935ca"/>
  </ds:schemaRefs>
</ds:datastoreItem>
</file>

<file path=customXml/itemProps3.xml><?xml version="1.0" encoding="utf-8"?>
<ds:datastoreItem xmlns:ds="http://schemas.openxmlformats.org/officeDocument/2006/customXml" ds:itemID="{9C4B912A-259F-4464-97DE-A65C20757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ada6dc-2705-46ed-bab2-0b2cd6d935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1299</TotalTime>
  <Words>1789</Words>
  <Application>Microsoft Office PowerPoint</Application>
  <PresentationFormat>On-screen Show (4:3)</PresentationFormat>
  <Paragraphs>410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EirGrid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MOD_20_21 and all undo scenarios</dc:title>
  <dc:creator>Kerin, Martin</dc:creator>
  <cp:lastModifiedBy>Linnane, Sandra</cp:lastModifiedBy>
  <cp:revision>88</cp:revision>
  <dcterms:created xsi:type="dcterms:W3CDTF">2017-11-23T10:58:48Z</dcterms:created>
  <dcterms:modified xsi:type="dcterms:W3CDTF">2021-12-01T09:25:30Z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0x010100117D66B220FB4B4FB84D8A7F2DD64165</vt:lpwstr>
  </property>
  <property fmtid="{D5CDD505-2E9C-101B-9397-08002B2CF9AE}" pid="3" name="File Category">
    <vt:lpwstr/>
  </property>
  <property fmtid="{D5CDD505-2E9C-101B-9397-08002B2CF9AE}" pid="4" name="iab7cdb7554d4997ae876b11632fa575">
    <vt:lpwstr/>
  </property>
  <property fmtid="{D5CDD505-2E9C-101B-9397-08002B2CF9AE}" pid="5" name="Document Owner">
    <vt:lpwstr>Kerin, Martin103</vt:lpwstr>
  </property>
  <property fmtid="{D5CDD505-2E9C-101B-9397-08002B2CF9AE}" pid="6" name="Doc Type">
    <vt:lpwstr>MJK</vt:lpwstr>
  </property>
  <property fmtid="{D5CDD505-2E9C-101B-9397-08002B2CF9AE}" pid="7" name="Copy to Website">
    <vt:lpwstr>true</vt:lpwstr>
  </property>
  <property fmtid="{D5CDD505-2E9C-101B-9397-08002B2CF9AE}" pid="8" name="Mod ID">
    <vt:lpwstr>1101</vt:lpwstr>
  </property>
  <property fmtid="{D5CDD505-2E9C-101B-9397-08002B2CF9AE}" pid="9" name="Year of Modification Proposal">
    <vt:lpwstr>2018</vt:lpwstr>
  </property>
  <property fmtid="{D5CDD505-2E9C-101B-9397-08002B2CF9AE}" pid="10" name="Document Type">
    <vt:lpwstr>Slides</vt:lpwstr>
  </property>
  <property fmtid="{D5CDD505-2E9C-101B-9397-08002B2CF9AE}" pid="11" name="_CopySource">
    <vt:lpwstr>MOD_27_18 version 2 slides.pptx</vt:lpwstr>
  </property>
  <property fmtid="{D5CDD505-2E9C-101B-9397-08002B2CF9AE}" pid="12" name="Order">
    <vt:r8>392400</vt:r8>
  </property>
</Properties>
</file>