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6" autoAdjust="0"/>
    <p:restoredTop sz="94660"/>
  </p:normalViewPr>
  <p:slideViewPr>
    <p:cSldViewPr snapToGrid="0">
      <p:cViewPr>
        <p:scale>
          <a:sx n="117" d="100"/>
          <a:sy n="117" d="100"/>
        </p:scale>
        <p:origin x="-1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B6EB4E-6BEF-4D9D-BA33-A74F1EA938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2B13CEB6-6F08-4AE4-8E09-8D6CF7FADF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575B946F-EE57-40FA-A10F-DEDC7B948236}"/>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5" name="Footer Placeholder 4">
            <a:extLst>
              <a:ext uri="{FF2B5EF4-FFF2-40B4-BE49-F238E27FC236}">
                <a16:creationId xmlns:a16="http://schemas.microsoft.com/office/drawing/2014/main" xmlns="" id="{0F048BE0-6CE9-473A-B01A-8A206C90D5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4110C8A-A9C2-4DDD-A4B1-AC4A37075AC1}"/>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26499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0A9967-6CB6-4479-9137-33A90CAF75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FDFE830-1C03-4BA6-9344-61FD859E58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BC5E2C3-F6C5-41F7-98CE-285D3ADA7D87}"/>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5" name="Footer Placeholder 4">
            <a:extLst>
              <a:ext uri="{FF2B5EF4-FFF2-40B4-BE49-F238E27FC236}">
                <a16:creationId xmlns:a16="http://schemas.microsoft.com/office/drawing/2014/main" xmlns="" id="{51EB8596-D24E-456F-8323-A93768D488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146E8C4-B37F-4607-AF43-B995A9A02A4A}"/>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294844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A299DE7-A8D0-4E56-8686-9C32838E17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7ED22E6B-95BF-4EC0-A079-65FB7BB6C8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5882E1E-E4F2-4B30-AAB7-BA5C2C71C05D}"/>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5" name="Footer Placeholder 4">
            <a:extLst>
              <a:ext uri="{FF2B5EF4-FFF2-40B4-BE49-F238E27FC236}">
                <a16:creationId xmlns:a16="http://schemas.microsoft.com/office/drawing/2014/main" xmlns="" id="{D46AB8BB-24A4-43FD-A7A1-F7C1241B53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DE17AA8-FF26-4A59-87F2-F9CBBCDDDF73}"/>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3608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9E7651-5317-4DD3-8175-E8551E8D71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760A1EE1-3208-45FA-826C-374AE10F67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1929A94-1E28-4B8C-8EE7-5B514D3C3E08}"/>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5" name="Footer Placeholder 4">
            <a:extLst>
              <a:ext uri="{FF2B5EF4-FFF2-40B4-BE49-F238E27FC236}">
                <a16:creationId xmlns:a16="http://schemas.microsoft.com/office/drawing/2014/main" xmlns="" id="{9108D3CA-6147-4516-8ED1-F72A3FA8D2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C44FBA7-3A09-4FEB-8342-072A89F515A5}"/>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31010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BFEA1C-D730-4156-9382-3EF4E5D295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AF95398-76C4-469B-9D75-0D97D23C56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BA50B21-2D79-45D8-9FB4-1218AE3D3883}"/>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5" name="Footer Placeholder 4">
            <a:extLst>
              <a:ext uri="{FF2B5EF4-FFF2-40B4-BE49-F238E27FC236}">
                <a16:creationId xmlns:a16="http://schemas.microsoft.com/office/drawing/2014/main" xmlns="" id="{D0CE6B1E-E2F8-4810-8F22-5003F9670A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7E59EB6-5A9F-4F7F-9444-A9136E1F8C40}"/>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3587334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3520EF-FCDF-4A3D-8217-F4D918250A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CBF937C-7530-480C-AB3C-9EADCF84F6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5E9F8315-2F75-4C5D-AE87-D29E865EB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25CFCA2D-6BF0-48AF-A0FE-4EF1CDAE05AE}"/>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6" name="Footer Placeholder 5">
            <a:extLst>
              <a:ext uri="{FF2B5EF4-FFF2-40B4-BE49-F238E27FC236}">
                <a16:creationId xmlns:a16="http://schemas.microsoft.com/office/drawing/2014/main" xmlns="" id="{837F7DE5-D726-48A2-9B33-C4113117BB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12760EE-E3B7-4A70-9940-F829CE6D1011}"/>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3851034559"/>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1DADBF-422B-4EE6-A798-07AE3653FD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144B4692-A57A-4FF8-A949-29FBDF365F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43CA4A2-7748-4ED5-AF92-E9765F828B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B4EBCE02-5B04-4850-8916-EC971A392C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312E1EE-98F7-40D0-A24D-EC4B27FE9C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5651C720-61D3-40E7-9C2D-D7CBA81687E2}"/>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8" name="Footer Placeholder 7">
            <a:extLst>
              <a:ext uri="{FF2B5EF4-FFF2-40B4-BE49-F238E27FC236}">
                <a16:creationId xmlns:a16="http://schemas.microsoft.com/office/drawing/2014/main" xmlns="" id="{7748BA2D-83DB-44E2-88E7-7C8BAE1834A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A41727B5-9EE6-4F52-935E-6277A491C15C}"/>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3173120732"/>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6D09D-5978-4C7B-A302-5DFE03A9B18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CCFC010A-B32D-476D-B86E-F77ADCFD9C50}"/>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4" name="Footer Placeholder 3">
            <a:extLst>
              <a:ext uri="{FF2B5EF4-FFF2-40B4-BE49-F238E27FC236}">
                <a16:creationId xmlns:a16="http://schemas.microsoft.com/office/drawing/2014/main" xmlns="" id="{326BB406-77BF-4530-A696-125D312934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BC1D2658-3655-40D9-B2BB-53DCE3D6DFD7}"/>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991880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322467E-A0C0-4143-B77F-BE74630681E9}"/>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3" name="Footer Placeholder 2">
            <a:extLst>
              <a:ext uri="{FF2B5EF4-FFF2-40B4-BE49-F238E27FC236}">
                <a16:creationId xmlns:a16="http://schemas.microsoft.com/office/drawing/2014/main" xmlns="" id="{B87EEB0C-4AF6-41C8-9339-DF28AC795CD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78714C7B-9065-419E-96C9-C2E2A5B17D72}"/>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187267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E6B8BB-54A0-4D6D-8AF4-C1235C10FA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344BCF9-7907-410F-A698-76E954A5AD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496ACF38-6840-45D5-9A92-2964526C08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394DC35-919C-4F3E-8C9C-75BF0104FB63}"/>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6" name="Footer Placeholder 5">
            <a:extLst>
              <a:ext uri="{FF2B5EF4-FFF2-40B4-BE49-F238E27FC236}">
                <a16:creationId xmlns:a16="http://schemas.microsoft.com/office/drawing/2014/main" xmlns="" id="{AF8FD697-234E-4488-A297-7029CC2AC4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17B6FA8-1B32-49EE-A6D5-AE194557D412}"/>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1911766158"/>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24F552-5F91-490D-878A-C8CBD1278C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32A17BA2-5A29-45B1-9DAF-757AC16B8A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F7906EC4-8590-46F8-945D-CE2D699617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A84C422-39DC-4025-AC28-E8276751DF27}"/>
              </a:ext>
            </a:extLst>
          </p:cNvPr>
          <p:cNvSpPr>
            <a:spLocks noGrp="1"/>
          </p:cNvSpPr>
          <p:nvPr>
            <p:ph type="dt" sz="half" idx="10"/>
          </p:nvPr>
        </p:nvSpPr>
        <p:spPr/>
        <p:txBody>
          <a:bodyPr/>
          <a:lstStyle/>
          <a:p>
            <a:fld id="{B6A4DB2B-C87B-456E-A5E8-24011E24F3D3}" type="datetimeFigureOut">
              <a:rPr lang="en-GB" smtClean="0"/>
              <a:t>04/12/2019</a:t>
            </a:fld>
            <a:endParaRPr lang="en-GB"/>
          </a:p>
        </p:txBody>
      </p:sp>
      <p:sp>
        <p:nvSpPr>
          <p:cNvPr id="6" name="Footer Placeholder 5">
            <a:extLst>
              <a:ext uri="{FF2B5EF4-FFF2-40B4-BE49-F238E27FC236}">
                <a16:creationId xmlns:a16="http://schemas.microsoft.com/office/drawing/2014/main" xmlns="" id="{575D0881-C2C0-489F-A9C3-9A202CB7C3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B1669CF-CFFE-447F-8995-D8E51612B4F4}"/>
              </a:ext>
            </a:extLst>
          </p:cNvPr>
          <p:cNvSpPr>
            <a:spLocks noGrp="1"/>
          </p:cNvSpPr>
          <p:nvPr>
            <p:ph type="sldNum" sz="quarter" idx="12"/>
          </p:nvPr>
        </p:nvSpPr>
        <p:spPr/>
        <p:txBody>
          <a:bodyPr/>
          <a:lstStyle/>
          <a:p>
            <a:fld id="{1AB8F9D6-7AC7-47D9-904C-8EBF3F84FBF0}" type="slidenum">
              <a:rPr lang="en-GB" smtClean="0"/>
              <a:t>‹#›</a:t>
            </a:fld>
            <a:endParaRPr lang="en-GB"/>
          </a:p>
        </p:txBody>
      </p:sp>
    </p:spTree>
    <p:extLst>
      <p:ext uri="{BB962C8B-B14F-4D97-AF65-F5344CB8AC3E}">
        <p14:creationId xmlns:p14="http://schemas.microsoft.com/office/powerpoint/2010/main" val="3682103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3A5FA47-7E9A-4215-A004-4C11B61E59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BBF7126-37FE-4EC8-AC46-ECBD7FF3B5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B644EA4-699E-4C5A-8A4D-742BF751FC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A4DB2B-C87B-456E-A5E8-24011E24F3D3}" type="datetimeFigureOut">
              <a:rPr lang="en-GB" smtClean="0"/>
              <a:t>04/12/2019</a:t>
            </a:fld>
            <a:endParaRPr lang="en-GB"/>
          </a:p>
        </p:txBody>
      </p:sp>
      <p:sp>
        <p:nvSpPr>
          <p:cNvPr id="5" name="Footer Placeholder 4">
            <a:extLst>
              <a:ext uri="{FF2B5EF4-FFF2-40B4-BE49-F238E27FC236}">
                <a16:creationId xmlns:a16="http://schemas.microsoft.com/office/drawing/2014/main" xmlns="" id="{34673648-50DB-4A21-8009-C49800257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E8BCE422-C825-4B51-BBB3-8BF58E2675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8F9D6-7AC7-47D9-904C-8EBF3F84FBF0}" type="slidenum">
              <a:rPr lang="en-GB" smtClean="0"/>
              <a:t>‹#›</a:t>
            </a:fld>
            <a:endParaRPr lang="en-GB"/>
          </a:p>
        </p:txBody>
      </p:sp>
    </p:spTree>
    <p:extLst>
      <p:ext uri="{BB962C8B-B14F-4D97-AF65-F5344CB8AC3E}">
        <p14:creationId xmlns:p14="http://schemas.microsoft.com/office/powerpoint/2010/main" val="410055517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291FED-3899-418B-AE1A-9271E720180C}"/>
              </a:ext>
            </a:extLst>
          </p:cNvPr>
          <p:cNvSpPr>
            <a:spLocks noGrp="1"/>
          </p:cNvSpPr>
          <p:nvPr>
            <p:ph type="ctrTitle"/>
          </p:nvPr>
        </p:nvSpPr>
        <p:spPr>
          <a:xfrm>
            <a:off x="1524000" y="2743345"/>
            <a:ext cx="9144000" cy="2387600"/>
          </a:xfrm>
        </p:spPr>
        <p:txBody>
          <a:bodyPr>
            <a:noAutofit/>
          </a:bodyPr>
          <a:lstStyle/>
          <a:p>
            <a:r>
              <a:rPr lang="en-GB" sz="4400" b="1" dirty="0">
                <a:latin typeface="+mn-lt"/>
              </a:rPr>
              <a:t>Mod_23_19 </a:t>
            </a:r>
            <a:r>
              <a:rPr lang="en-GB" sz="4400" dirty="0">
                <a:latin typeface="+mn-lt"/>
              </a:rPr>
              <a:t>– Modification to </a:t>
            </a:r>
            <a:r>
              <a:rPr lang="en-US" sz="4400" dirty="0">
                <a:solidFill>
                  <a:srgbClr val="000000"/>
                </a:solidFill>
                <a:latin typeface="+mn-lt"/>
                <a:ea typeface="Calibri" panose="020F0502020204030204" pitchFamily="34" charset="0"/>
              </a:rPr>
              <a:t>allow the Market Operator to seek relief from an obligation under Section E.3 of the TSC in exceptional circumstances (until 1 January 2021)</a:t>
            </a:r>
            <a:endParaRPr lang="en-GB" sz="4400" dirty="0">
              <a:latin typeface="+mn-lt"/>
            </a:endParaRPr>
          </a:p>
        </p:txBody>
      </p:sp>
    </p:spTree>
    <p:extLst>
      <p:ext uri="{BB962C8B-B14F-4D97-AF65-F5344CB8AC3E}">
        <p14:creationId xmlns:p14="http://schemas.microsoft.com/office/powerpoint/2010/main" val="417320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A2E865-7F56-4E1B-BEA2-62640B21E102}"/>
              </a:ext>
            </a:extLst>
          </p:cNvPr>
          <p:cNvSpPr>
            <a:spLocks noGrp="1"/>
          </p:cNvSpPr>
          <p:nvPr>
            <p:ph type="title"/>
          </p:nvPr>
        </p:nvSpPr>
        <p:spPr>
          <a:xfrm>
            <a:off x="155275" y="0"/>
            <a:ext cx="10515600" cy="1325563"/>
          </a:xfrm>
        </p:spPr>
        <p:txBody>
          <a:bodyPr>
            <a:normAutofit/>
          </a:bodyPr>
          <a:lstStyle/>
          <a:p>
            <a:r>
              <a:rPr lang="en-GB" sz="3600" b="1" dirty="0">
                <a:solidFill>
                  <a:schemeClr val="accent1"/>
                </a:solidFill>
              </a:rPr>
              <a:t>SEM-19-068 – Repricing and Price Materiality Threshold Parameter Decision</a:t>
            </a:r>
          </a:p>
        </p:txBody>
      </p:sp>
      <p:sp>
        <p:nvSpPr>
          <p:cNvPr id="3" name="Content Placeholder 2">
            <a:extLst>
              <a:ext uri="{FF2B5EF4-FFF2-40B4-BE49-F238E27FC236}">
                <a16:creationId xmlns:a16="http://schemas.microsoft.com/office/drawing/2014/main" xmlns="" id="{B9BF54AD-A56E-4AA1-ABFC-C3EDE57C5E9D}"/>
              </a:ext>
            </a:extLst>
          </p:cNvPr>
          <p:cNvSpPr>
            <a:spLocks noGrp="1"/>
          </p:cNvSpPr>
          <p:nvPr>
            <p:ph idx="1"/>
          </p:nvPr>
        </p:nvSpPr>
        <p:spPr>
          <a:xfrm>
            <a:off x="521898" y="1325563"/>
            <a:ext cx="11148204" cy="5532437"/>
          </a:xfrm>
        </p:spPr>
        <p:txBody>
          <a:bodyPr>
            <a:normAutofit/>
          </a:bodyPr>
          <a:lstStyle/>
          <a:p>
            <a:r>
              <a:rPr lang="en-GB" sz="3000" dirty="0"/>
              <a:t>SEM-19-068 decided to implement Option 3, through an Urgent Modification to the TSC.</a:t>
            </a:r>
          </a:p>
          <a:p>
            <a:r>
              <a:rPr lang="en-GB" sz="3000" dirty="0"/>
              <a:t>Involves a temporary amendment to Section B.14 of the Trading and Settlement Code (to be added via Section H ‘Interim Arrangements’) to allow the Market Operator to seek a derogation in respect of a specific obligation under Section E.3 of the Code for a limited period.</a:t>
            </a:r>
          </a:p>
          <a:p>
            <a:r>
              <a:rPr lang="en-GB" sz="3000" dirty="0"/>
              <a:t>Subject to SEMO making a successful application for a derogation, it is intended that this will have the effect of SEMO not being required to publish corrected Imbalance Settlement Prices for the period between 1 October 2018 to 11 June 2019. </a:t>
            </a:r>
          </a:p>
          <a:p>
            <a:endParaRPr lang="en-GB" dirty="0"/>
          </a:p>
        </p:txBody>
      </p:sp>
    </p:spTree>
    <p:extLst>
      <p:ext uri="{BB962C8B-B14F-4D97-AF65-F5344CB8AC3E}">
        <p14:creationId xmlns:p14="http://schemas.microsoft.com/office/powerpoint/2010/main" val="2383446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4F91D-2465-47C4-942B-1A3FDFBCD232}"/>
              </a:ext>
            </a:extLst>
          </p:cNvPr>
          <p:cNvSpPr>
            <a:spLocks noGrp="1"/>
          </p:cNvSpPr>
          <p:nvPr>
            <p:ph type="title"/>
          </p:nvPr>
        </p:nvSpPr>
        <p:spPr>
          <a:xfrm>
            <a:off x="138022" y="18254"/>
            <a:ext cx="10515600" cy="1325563"/>
          </a:xfrm>
        </p:spPr>
        <p:txBody>
          <a:bodyPr>
            <a:normAutofit/>
          </a:bodyPr>
          <a:lstStyle/>
          <a:p>
            <a:r>
              <a:rPr lang="en-GB" sz="3600" b="1" dirty="0">
                <a:solidFill>
                  <a:schemeClr val="accent1"/>
                </a:solidFill>
              </a:rPr>
              <a:t>Modification Proposal</a:t>
            </a:r>
          </a:p>
        </p:txBody>
      </p:sp>
      <p:sp>
        <p:nvSpPr>
          <p:cNvPr id="3" name="Content Placeholder 2">
            <a:extLst>
              <a:ext uri="{FF2B5EF4-FFF2-40B4-BE49-F238E27FC236}">
                <a16:creationId xmlns:a16="http://schemas.microsoft.com/office/drawing/2014/main" xmlns="" id="{A0CC2097-099A-458A-B3CF-576941942073}"/>
              </a:ext>
            </a:extLst>
          </p:cNvPr>
          <p:cNvSpPr>
            <a:spLocks noGrp="1"/>
          </p:cNvSpPr>
          <p:nvPr>
            <p:ph idx="1"/>
          </p:nvPr>
        </p:nvSpPr>
        <p:spPr>
          <a:xfrm>
            <a:off x="733245" y="1119530"/>
            <a:ext cx="10725510" cy="5720216"/>
          </a:xfrm>
        </p:spPr>
        <p:txBody>
          <a:bodyPr>
            <a:normAutofit/>
          </a:bodyPr>
          <a:lstStyle/>
          <a:p>
            <a:r>
              <a:rPr lang="en-GB" sz="3000" dirty="0"/>
              <a:t>Proposes a temporary amendment to Section B.14 of the TSC (to be added via Section H ‘Interim Arrangements’ to allow SEMO to seek a derogation for a specific obligation under Section E.3 of the Code for a limited time period if SEMO;</a:t>
            </a:r>
          </a:p>
          <a:p>
            <a:pPr marL="514350" indent="-514350">
              <a:buAutoNum type="alphaLcParenBoth"/>
            </a:pPr>
            <a:r>
              <a:rPr lang="en-US" sz="3000" dirty="0">
                <a:solidFill>
                  <a:srgbClr val="000000"/>
                </a:solidFill>
                <a:latin typeface="Calibri" panose="020F0502020204030204" pitchFamily="34" charset="0"/>
                <a:ea typeface="Calibri" panose="020F0502020204030204" pitchFamily="34" charset="0"/>
              </a:rPr>
              <a:t>has been, is or reasonably expects to be unable to meet such obligation(s) under the Code; and </a:t>
            </a:r>
            <a:endParaRPr lang="en-GB" sz="3000" dirty="0">
              <a:latin typeface="Times New Roman" panose="02020603050405020304" pitchFamily="18" charset="0"/>
              <a:ea typeface="Calibri" panose="020F0502020204030204" pitchFamily="34" charset="0"/>
            </a:endParaRPr>
          </a:p>
          <a:p>
            <a:pPr marL="0" indent="0">
              <a:buNone/>
            </a:pPr>
            <a:r>
              <a:rPr lang="en-US" sz="3000" dirty="0">
                <a:solidFill>
                  <a:srgbClr val="000000"/>
                </a:solidFill>
                <a:latin typeface="Calibri" panose="020F0502020204030204" pitchFamily="34" charset="0"/>
                <a:ea typeface="Calibri" panose="020F0502020204030204" pitchFamily="34" charset="0"/>
              </a:rPr>
              <a:t>(b) can show that meeting such obligation(s) would place an undue burden on its operations and;</a:t>
            </a:r>
            <a:endParaRPr lang="en-GB" sz="3000" dirty="0">
              <a:latin typeface="Times New Roman" panose="02020603050405020304" pitchFamily="18" charset="0"/>
              <a:ea typeface="Times New Roman" panose="02020603050405020304" pitchFamily="18" charset="0"/>
            </a:endParaRPr>
          </a:p>
          <a:p>
            <a:pPr marL="0" indent="0" algn="just">
              <a:spcBef>
                <a:spcPts val="600"/>
              </a:spcBef>
              <a:spcAft>
                <a:spcPts val="600"/>
              </a:spcAft>
              <a:buNone/>
            </a:pPr>
            <a:r>
              <a:rPr lang="en-US" sz="3000" dirty="0">
                <a:solidFill>
                  <a:srgbClr val="000000"/>
                </a:solidFill>
                <a:latin typeface="Calibri" panose="020F0502020204030204" pitchFamily="34" charset="0"/>
                <a:ea typeface="Calibri" panose="020F0502020204030204" pitchFamily="34" charset="0"/>
              </a:rPr>
              <a:t>in each case, can show that compliance with such obligation(s) would have a material detrimental impact on the achievement of the Code Objectives.</a:t>
            </a:r>
            <a:endParaRPr lang="en-GB" sz="3000" dirty="0">
              <a:latin typeface="Times New Roman" panose="02020603050405020304" pitchFamily="18" charset="0"/>
              <a:ea typeface="Times New Roman" panose="02020603050405020304" pitchFamily="18" charset="0"/>
            </a:endParaRPr>
          </a:p>
          <a:p>
            <a:pPr marL="0" indent="0">
              <a:buNone/>
            </a:pPr>
            <a:endParaRPr lang="en-GB" sz="3000" dirty="0"/>
          </a:p>
        </p:txBody>
      </p:sp>
    </p:spTree>
    <p:extLst>
      <p:ext uri="{BB962C8B-B14F-4D97-AF65-F5344CB8AC3E}">
        <p14:creationId xmlns:p14="http://schemas.microsoft.com/office/powerpoint/2010/main" val="408559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C754D506-55DB-4FD4-8866-35362789888B}"/>
              </a:ext>
            </a:extLst>
          </p:cNvPr>
          <p:cNvSpPr>
            <a:spLocks noGrp="1"/>
          </p:cNvSpPr>
          <p:nvPr>
            <p:ph type="title"/>
          </p:nvPr>
        </p:nvSpPr>
        <p:spPr>
          <a:xfrm>
            <a:off x="138023" y="0"/>
            <a:ext cx="10515600" cy="1325563"/>
          </a:xfrm>
        </p:spPr>
        <p:txBody>
          <a:bodyPr>
            <a:normAutofit/>
          </a:bodyPr>
          <a:lstStyle/>
          <a:p>
            <a:r>
              <a:rPr lang="en-GB" sz="3600" b="1" dirty="0">
                <a:solidFill>
                  <a:schemeClr val="accent1"/>
                </a:solidFill>
              </a:rPr>
              <a:t>Modification Proposal</a:t>
            </a:r>
          </a:p>
        </p:txBody>
      </p:sp>
      <p:sp>
        <p:nvSpPr>
          <p:cNvPr id="3" name="Content Placeholder 2">
            <a:extLst>
              <a:ext uri="{FF2B5EF4-FFF2-40B4-BE49-F238E27FC236}">
                <a16:creationId xmlns:a16="http://schemas.microsoft.com/office/drawing/2014/main" xmlns="" id="{75327AF2-F5C9-4F04-86F4-BD55D37E9AEF}"/>
              </a:ext>
            </a:extLst>
          </p:cNvPr>
          <p:cNvSpPr>
            <a:spLocks noGrp="1"/>
          </p:cNvSpPr>
          <p:nvPr>
            <p:ph idx="1"/>
          </p:nvPr>
        </p:nvSpPr>
        <p:spPr>
          <a:xfrm>
            <a:off x="138023" y="815228"/>
            <a:ext cx="11915954" cy="5706342"/>
          </a:xfrm>
        </p:spPr>
        <p:txBody>
          <a:bodyPr>
            <a:noAutofit/>
          </a:bodyPr>
          <a:lstStyle/>
          <a:p>
            <a:pPr marL="0" indent="0">
              <a:buNone/>
            </a:pPr>
            <a:endParaRPr lang="en-US" sz="3000" dirty="0"/>
          </a:p>
          <a:p>
            <a:pPr marL="0" indent="0">
              <a:buNone/>
            </a:pPr>
            <a:r>
              <a:rPr lang="en-US" sz="3000" dirty="0"/>
              <a:t>The following would be required as part of the submission from SEMO;</a:t>
            </a:r>
            <a:endParaRPr lang="en-GB" sz="3000" dirty="0"/>
          </a:p>
          <a:p>
            <a:pPr marL="514350" lvl="0" indent="-514350">
              <a:buFont typeface="+mj-lt"/>
              <a:buAutoNum type="arabicPeriod"/>
            </a:pPr>
            <a:r>
              <a:rPr lang="en-US" sz="3000" dirty="0"/>
              <a:t>The request for relief from a particular obligation under Section E.3 of the Trading and Settlement Code.</a:t>
            </a:r>
            <a:endParaRPr lang="en-GB" sz="3000" dirty="0"/>
          </a:p>
          <a:p>
            <a:pPr marL="514350" lvl="0" indent="-514350">
              <a:buFont typeface="+mj-lt"/>
              <a:buAutoNum type="arabicPeriod"/>
            </a:pPr>
            <a:r>
              <a:rPr lang="en-US" sz="3000" dirty="0"/>
              <a:t>The rationale for the requested derogation including clear supporting evidence demonstrating how the above criteria are met.</a:t>
            </a:r>
            <a:endParaRPr lang="en-GB" sz="3000" dirty="0"/>
          </a:p>
          <a:p>
            <a:pPr marL="514350" lvl="0" indent="-514350">
              <a:buFont typeface="+mj-lt"/>
              <a:buAutoNum type="arabicPeriod"/>
            </a:pPr>
            <a:r>
              <a:rPr lang="en-US" sz="3000" dirty="0"/>
              <a:t>The requested period of derogation from a specific obligation, which may not be more than 12 months. </a:t>
            </a:r>
            <a:endParaRPr lang="en-GB" sz="3000" dirty="0"/>
          </a:p>
          <a:p>
            <a:pPr marL="514350" lvl="0" indent="-514350">
              <a:buFont typeface="+mj-lt"/>
              <a:buAutoNum type="arabicPeriod"/>
            </a:pPr>
            <a:r>
              <a:rPr lang="en-US" sz="3000" dirty="0"/>
              <a:t>A detailed plan and implementation timeline to rectify the issue.</a:t>
            </a:r>
            <a:endParaRPr lang="en-GB" sz="3000" dirty="0"/>
          </a:p>
          <a:p>
            <a:pPr marL="514350" lvl="0" indent="-514350">
              <a:buFont typeface="+mj-lt"/>
              <a:buAutoNum type="arabicPeriod"/>
            </a:pPr>
            <a:r>
              <a:rPr lang="en-US" sz="3000" dirty="0"/>
              <a:t>An assessment of the consequences of granting and not granting the derogation on the SEM.</a:t>
            </a:r>
            <a:endParaRPr lang="en-GB" sz="3000" dirty="0"/>
          </a:p>
          <a:p>
            <a:endParaRPr lang="en-GB" sz="3000" dirty="0"/>
          </a:p>
          <a:p>
            <a:pPr marL="0" indent="0">
              <a:buNone/>
            </a:pPr>
            <a:endParaRPr lang="en-GB" sz="3000" dirty="0"/>
          </a:p>
        </p:txBody>
      </p:sp>
    </p:spTree>
    <p:extLst>
      <p:ext uri="{BB962C8B-B14F-4D97-AF65-F5344CB8AC3E}">
        <p14:creationId xmlns:p14="http://schemas.microsoft.com/office/powerpoint/2010/main" val="211344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5F2777-EABA-4164-81E6-B05274E01552}"/>
              </a:ext>
            </a:extLst>
          </p:cNvPr>
          <p:cNvSpPr>
            <a:spLocks noGrp="1"/>
          </p:cNvSpPr>
          <p:nvPr>
            <p:ph type="title"/>
          </p:nvPr>
        </p:nvSpPr>
        <p:spPr>
          <a:xfrm>
            <a:off x="149525" y="0"/>
            <a:ext cx="10515600" cy="1325563"/>
          </a:xfrm>
        </p:spPr>
        <p:txBody>
          <a:bodyPr>
            <a:normAutofit/>
          </a:bodyPr>
          <a:lstStyle/>
          <a:p>
            <a:r>
              <a:rPr lang="en-GB" sz="3600" b="1" dirty="0">
                <a:solidFill>
                  <a:schemeClr val="accent1"/>
                </a:solidFill>
              </a:rPr>
              <a:t>Next Steps</a:t>
            </a:r>
          </a:p>
        </p:txBody>
      </p:sp>
      <p:sp>
        <p:nvSpPr>
          <p:cNvPr id="3" name="Content Placeholder 2">
            <a:extLst>
              <a:ext uri="{FF2B5EF4-FFF2-40B4-BE49-F238E27FC236}">
                <a16:creationId xmlns:a16="http://schemas.microsoft.com/office/drawing/2014/main" xmlns="" id="{D3D64BDF-F968-48F5-8CBB-3CE1A44B0632}"/>
              </a:ext>
            </a:extLst>
          </p:cNvPr>
          <p:cNvSpPr>
            <a:spLocks noGrp="1"/>
          </p:cNvSpPr>
          <p:nvPr>
            <p:ph idx="1"/>
          </p:nvPr>
        </p:nvSpPr>
        <p:spPr>
          <a:xfrm>
            <a:off x="980536" y="971610"/>
            <a:ext cx="10230928" cy="5886390"/>
          </a:xfrm>
        </p:spPr>
        <p:txBody>
          <a:bodyPr>
            <a:normAutofit/>
          </a:bodyPr>
          <a:lstStyle/>
          <a:p>
            <a:endParaRPr lang="en-GB" dirty="0"/>
          </a:p>
          <a:p>
            <a:pPr marL="514350" indent="-514350">
              <a:buFont typeface="+mj-lt"/>
              <a:buAutoNum type="arabicPeriod"/>
            </a:pPr>
            <a:r>
              <a:rPr lang="en-GB" sz="3000" dirty="0"/>
              <a:t>Following implementation of this Modification, SEMO would apply for a derogation.</a:t>
            </a:r>
          </a:p>
          <a:p>
            <a:pPr marL="514350" indent="-514350">
              <a:spcAft>
                <a:spcPts val="0"/>
              </a:spcAft>
              <a:buFont typeface="+mj-lt"/>
              <a:buAutoNum type="arabicPeriod"/>
            </a:pPr>
            <a:r>
              <a:rPr lang="en-US" sz="3000" dirty="0">
                <a:solidFill>
                  <a:srgbClr val="000000"/>
                </a:solidFill>
                <a:latin typeface="Calibri" panose="020F0502020204030204" pitchFamily="34" charset="0"/>
                <a:ea typeface="Calibri" panose="020F0502020204030204" pitchFamily="34" charset="0"/>
              </a:rPr>
              <a:t>The Regulatory Authorities would then decide whether or not to accept the request and would publish the Market Operator’s submission and a decision letter. </a:t>
            </a:r>
          </a:p>
          <a:p>
            <a:pPr marL="514350" indent="-514350">
              <a:spcAft>
                <a:spcPts val="0"/>
              </a:spcAft>
              <a:buFont typeface="+mj-lt"/>
              <a:buAutoNum type="arabicPeriod"/>
            </a:pPr>
            <a:r>
              <a:rPr lang="en-GB" sz="3000" dirty="0"/>
              <a:t>SEM-19-068 also requested SEMO to provide monthly updates to the RAs on the number of manifest errors outstanding in pricing, the number of periods in the month due to be repriced and the expected resolution timeline for each manifest error. </a:t>
            </a:r>
          </a:p>
          <a:p>
            <a:endParaRPr lang="en-GB" dirty="0"/>
          </a:p>
        </p:txBody>
      </p:sp>
    </p:spTree>
    <p:extLst>
      <p:ext uri="{BB962C8B-B14F-4D97-AF65-F5344CB8AC3E}">
        <p14:creationId xmlns:p14="http://schemas.microsoft.com/office/powerpoint/2010/main" val="3519968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TotalTime>
  <Words>439</Words>
  <Application>Microsoft Office PowerPoint</Application>
  <PresentationFormat>Custom</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Mod_23_19 – Modification to allow the Market Operator to seek relief from an obligation under Section E.3 of the TSC in exceptional circumstances (until 1 January 2021)</vt:lpstr>
      <vt:lpstr>SEM-19-068 – Repricing and Price Materiality Threshold Parameter Decision</vt:lpstr>
      <vt:lpstr>Modification Proposal</vt:lpstr>
      <vt:lpstr>Modification Proposal</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Mod_23_19 – Modification to allow the Market Operator to seek relief from an obligation under Section E.3 of the TSC in exceptional circumstances (until 1 January 2021)</dc:title>
  <dc:creator>Gina Kelly</dc:creator>
  <cp:lastModifiedBy>Linnane, Sandra</cp:lastModifiedBy>
  <cp:revision>7</cp:revision>
  <dcterms:created xsi:type="dcterms:W3CDTF">2019-12-04T13:29:07Z</dcterms:created>
  <dcterms:modified xsi:type="dcterms:W3CDTF">2019-12-04T14:25:02Z</dcterms:modified>
</cp:coreProperties>
</file>