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4"/>
    <p:sldMasterId id="2147483681" r:id="rId5"/>
    <p:sldMasterId id="2147483692" r:id="rId6"/>
  </p:sldMasterIdLst>
  <p:notesMasterIdLst>
    <p:notesMasterId r:id="rId21"/>
  </p:notesMasterIdLst>
  <p:sldIdLst>
    <p:sldId id="332" r:id="rId7"/>
    <p:sldId id="330" r:id="rId8"/>
    <p:sldId id="294" r:id="rId9"/>
    <p:sldId id="296" r:id="rId10"/>
    <p:sldId id="324" r:id="rId11"/>
    <p:sldId id="325" r:id="rId12"/>
    <p:sldId id="326" r:id="rId13"/>
    <p:sldId id="327" r:id="rId14"/>
    <p:sldId id="322" r:id="rId15"/>
    <p:sldId id="333" r:id="rId16"/>
    <p:sldId id="297" r:id="rId17"/>
    <p:sldId id="298" r:id="rId18"/>
    <p:sldId id="328" r:id="rId19"/>
    <p:sldId id="331" r:id="rId20"/>
  </p:sldIdLst>
  <p:sldSz cx="9144000" cy="5143500" type="screen16x9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in, Martin" initials="MJK" lastIdx="4" clrIdx="0"/>
  <p:cmAuthor id="1" name="Geraghty, Maria" initials="M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68" autoAdjust="0"/>
  </p:normalViewPr>
  <p:slideViewPr>
    <p:cSldViewPr>
      <p:cViewPr>
        <p:scale>
          <a:sx n="125" d="100"/>
          <a:sy n="125" d="100"/>
        </p:scale>
        <p:origin x="-1224" y="-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endParaRPr lang="en-US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1A8CE702-9132-4946-8CD3-7F0E1BAAC54E}" type="presOf" srcId="{0892F4D6-8279-418A-8AE9-47AF4E299AA2}" destId="{E48EDA4C-8A74-43CF-ADF1-DB0F43C3695D}" srcOrd="0" destOrd="0" presId="urn:microsoft.com/office/officeart/2005/8/layout/vList2"/>
    <dgm:cxn modelId="{96BACFEB-75D6-4376-9B11-37F70406155D}" type="presOf" srcId="{B53502B7-CFD9-4D79-A7B6-A209BE8CBF2D}" destId="{BCBE42DD-E755-40FA-869D-120EE8F7268F}" srcOrd="0" destOrd="0" presId="urn:microsoft.com/office/officeart/2005/8/layout/vList2"/>
    <dgm:cxn modelId="{7B26F6EC-91E2-435D-B6C3-2E012F35411B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r>
            <a:rPr lang="en-US" b="1" dirty="0" smtClean="0"/>
            <a:t>Overview</a:t>
          </a:r>
          <a:endParaRPr lang="en-US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936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4E8780DB-25B7-4023-994A-1AC4EBFFBAA6}" type="presOf" srcId="{B53502B7-CFD9-4D79-A7B6-A209BE8CBF2D}" destId="{BCBE42DD-E755-40FA-869D-120EE8F7268F}" srcOrd="0" destOrd="0" presId="urn:microsoft.com/office/officeart/2005/8/layout/vList2"/>
    <dgm:cxn modelId="{6B51D632-B6C5-4AE5-8556-E73666041A0C}" type="presOf" srcId="{0892F4D6-8279-418A-8AE9-47AF4E299AA2}" destId="{E48EDA4C-8A74-43CF-ADF1-DB0F43C3695D}" srcOrd="0" destOrd="0" presId="urn:microsoft.com/office/officeart/2005/8/layout/vList2"/>
    <dgm:cxn modelId="{A1260695-62D9-4496-8ED4-C61789690C3E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r>
            <a:rPr lang="en-US" b="1" dirty="0" smtClean="0"/>
            <a:t>Summary Information</a:t>
          </a:r>
          <a:endParaRPr lang="en-US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936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6188898F-35AF-4909-85F2-D4D687F086A4}" type="presOf" srcId="{B53502B7-CFD9-4D79-A7B6-A209BE8CBF2D}" destId="{BCBE42DD-E755-40FA-869D-120EE8F7268F}" srcOrd="0" destOrd="0" presId="urn:microsoft.com/office/officeart/2005/8/layout/vList2"/>
    <dgm:cxn modelId="{217D8452-5301-4FE8-AD5B-9EB5C34E0067}" type="presOf" srcId="{0892F4D6-8279-418A-8AE9-47AF4E299AA2}" destId="{E48EDA4C-8A74-43CF-ADF1-DB0F43C3695D}" srcOrd="0" destOrd="0" presId="urn:microsoft.com/office/officeart/2005/8/layout/vList2"/>
    <dgm:cxn modelId="{ADB53978-513A-4D70-BC3D-21F0ACBD11AF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r>
            <a:rPr lang="en-US" b="1" dirty="0" smtClean="0"/>
            <a:t>Legal Drafting Changes (D.7.3)</a:t>
          </a:r>
          <a:endParaRPr lang="en-US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X="-11111" custLinFactNeighborY="2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EA38B783-8E29-4F19-9B66-9305B3B59FF7}" type="presOf" srcId="{B53502B7-CFD9-4D79-A7B6-A209BE8CBF2D}" destId="{BCBE42DD-E755-40FA-869D-120EE8F7268F}" srcOrd="0" destOrd="0" presId="urn:microsoft.com/office/officeart/2005/8/layout/vList2"/>
    <dgm:cxn modelId="{78DC5716-5148-4DB5-B3C7-F7066295901B}" type="presOf" srcId="{0892F4D6-8279-418A-8AE9-47AF4E299AA2}" destId="{E48EDA4C-8A74-43CF-ADF1-DB0F43C3695D}" srcOrd="0" destOrd="0" presId="urn:microsoft.com/office/officeart/2005/8/layout/vList2"/>
    <dgm:cxn modelId="{EAC5D51E-0A59-49EC-9677-1C60F5651230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r>
            <a:rPr lang="en-US" b="1" dirty="0" smtClean="0"/>
            <a:t>Legal Drafting Changes (D.7.3)</a:t>
          </a:r>
          <a:endParaRPr lang="en-US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X="-11111" custLinFactNeighborY="2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80FCC7D6-99D8-4EBB-9449-91CB1EB44201}" type="presOf" srcId="{0892F4D6-8279-418A-8AE9-47AF4E299AA2}" destId="{E48EDA4C-8A74-43CF-ADF1-DB0F43C3695D}" srcOrd="0" destOrd="0" presId="urn:microsoft.com/office/officeart/2005/8/layout/vList2"/>
    <dgm:cxn modelId="{E75C814B-F1BE-465D-B522-0310F0CC511A}" type="presOf" srcId="{B53502B7-CFD9-4D79-A7B6-A209BE8CBF2D}" destId="{BCBE42DD-E755-40FA-869D-120EE8F7268F}" srcOrd="0" destOrd="0" presId="urn:microsoft.com/office/officeart/2005/8/layout/vList2"/>
    <dgm:cxn modelId="{B855CB0A-74DF-45FE-ACFB-50711153E763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r>
            <a:rPr lang="en-US" b="1" dirty="0" smtClean="0"/>
            <a:t>Unit Under Test in I-SEM</a:t>
          </a:r>
          <a:endParaRPr lang="en-US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BD523F70-3456-430B-B911-1BFA16204CE0}" type="presOf" srcId="{B53502B7-CFD9-4D79-A7B6-A209BE8CBF2D}" destId="{BCBE42DD-E755-40FA-869D-120EE8F7268F}" srcOrd="0" destOrd="0" presId="urn:microsoft.com/office/officeart/2005/8/layout/vList2"/>
    <dgm:cxn modelId="{F9B0DF8F-D1A9-40A2-A96C-7BD01D9907C2}" type="presOf" srcId="{0892F4D6-8279-418A-8AE9-47AF4E299AA2}" destId="{E48EDA4C-8A74-43CF-ADF1-DB0F43C3695D}" srcOrd="0" destOrd="0" presId="urn:microsoft.com/office/officeart/2005/8/layout/vList2"/>
    <dgm:cxn modelId="{CEBCF9B5-53EF-4FEE-8D60-9E0F95DD7D9F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rtl="0"/>
          <a:r>
            <a:rPr lang="en-US" b="1" dirty="0" smtClean="0"/>
            <a:t>Types of Testing</a:t>
          </a:r>
          <a:endParaRPr lang="en-US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6301C95C-D728-45F8-BE11-F543E4E05BA0}" type="presOf" srcId="{B53502B7-CFD9-4D79-A7B6-A209BE8CBF2D}" destId="{BCBE42DD-E755-40FA-869D-120EE8F7268F}" srcOrd="0" destOrd="0" presId="urn:microsoft.com/office/officeart/2005/8/layout/vList2"/>
    <dgm:cxn modelId="{73964FF1-C7D8-4B4F-9E7E-1A5B98B7D73E}" type="presOf" srcId="{0892F4D6-8279-418A-8AE9-47AF4E299AA2}" destId="{E48EDA4C-8A74-43CF-ADF1-DB0F43C3695D}" srcOrd="0" destOrd="0" presId="urn:microsoft.com/office/officeart/2005/8/layout/vList2"/>
    <dgm:cxn modelId="{60C53197-742B-4047-BC52-48E841F449E1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29"/>
          <a:ext cx="8229599" cy="48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3760" y="23789"/>
        <a:ext cx="8182079" cy="43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7048"/>
          <a:ext cx="82295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Overview</a:t>
          </a:r>
          <a:endParaRPr lang="en-US" sz="2000" b="1" kern="1200" dirty="0"/>
        </a:p>
      </dsp:txBody>
      <dsp:txXfrm>
        <a:off x="23417" y="30465"/>
        <a:ext cx="8182765" cy="43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7048"/>
          <a:ext cx="82295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Summary Information</a:t>
          </a:r>
          <a:endParaRPr lang="en-US" sz="2000" b="1" kern="1200" dirty="0"/>
        </a:p>
      </dsp:txBody>
      <dsp:txXfrm>
        <a:off x="23417" y="30465"/>
        <a:ext cx="8182765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7048"/>
          <a:ext cx="82295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Legal Drafting Changes (D.7.3)</a:t>
          </a:r>
          <a:endParaRPr lang="en-US" sz="2000" b="1" kern="1200" dirty="0"/>
        </a:p>
      </dsp:txBody>
      <dsp:txXfrm>
        <a:off x="23417" y="30465"/>
        <a:ext cx="8182765" cy="43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7048"/>
          <a:ext cx="82295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Legal Drafting Changes (D.7.3)</a:t>
          </a:r>
          <a:endParaRPr lang="en-US" sz="2000" b="1" kern="1200" dirty="0"/>
        </a:p>
      </dsp:txBody>
      <dsp:txXfrm>
        <a:off x="23417" y="30465"/>
        <a:ext cx="8182765" cy="43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7048"/>
          <a:ext cx="82295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Unit Under Test in I-SEM</a:t>
          </a:r>
          <a:endParaRPr lang="en-US" sz="2000" b="1" kern="1200" dirty="0"/>
        </a:p>
      </dsp:txBody>
      <dsp:txXfrm>
        <a:off x="23417" y="30465"/>
        <a:ext cx="8182765" cy="432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7048"/>
          <a:ext cx="82295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Types of Testing</a:t>
          </a:r>
          <a:endParaRPr lang="en-US" sz="2000" b="1" kern="1200" dirty="0"/>
        </a:p>
      </dsp:txBody>
      <dsp:txXfrm>
        <a:off x="23417" y="30465"/>
        <a:ext cx="8182765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1BBE6-0A6A-4D01-B58C-74BDED52918D}" type="datetimeFigureOut">
              <a:rPr lang="en-IE" smtClean="0"/>
              <a:t>13/02/2019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F92D-E738-4884-8CF6-0FA2105B4F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16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Pumped Storage Units, Demand Side Units, Interconnector Units, Interconnector Residual Capacity Units or Autonomous Generator Units have Unit Under Test status in ISEM</a:t>
            </a: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EIRGRID_2015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44"/>
            <a:ext cx="9255125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22313" y="3069203"/>
            <a:ext cx="7772400" cy="897650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date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722313" y="2167077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4" y="4467357"/>
            <a:ext cx="4611052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89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B1FFAB-78DC-4757-A4F8-BAB23D689C60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13/02/2019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D715F4-8812-4B09-B957-E02A56252AE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4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Getty_103197905_S.jpg"/>
          <p:cNvPicPr>
            <a:picLocks noChangeAspect="1"/>
          </p:cNvPicPr>
          <p:nvPr userDrawn="1"/>
        </p:nvPicPr>
        <p:blipFill>
          <a:blip r:embed="rId2" cstate="print"/>
          <a:srcRect r="399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1052516"/>
            <a:ext cx="4722812" cy="924983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01704" y="953691"/>
            <a:ext cx="3074395" cy="154533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2F5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 userDrawn="1"/>
        </p:nvCxnSpPr>
        <p:spPr>
          <a:xfrm>
            <a:off x="457200" y="4928191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459321" y="4341614"/>
            <a:ext cx="2183719" cy="476791"/>
            <a:chOff x="448031" y="5788818"/>
            <a:chExt cx="2183719" cy="6357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2F5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pic>
        <p:nvPicPr>
          <p:cNvPr id="14" name="Grafik 14" descr="C:\Users\Andrea\Desktop\600px-Thames_Water_logo.svg.png"/>
          <p:cNvPicPr/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09846"/>
            <a:ext cx="1066800" cy="803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057400"/>
            <a:ext cx="473958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Subtitle,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46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buNone/>
              <a:defRPr>
                <a:solidFill>
                  <a:srgbClr val="2F539C"/>
                </a:solidFill>
              </a:defRPr>
            </a:lvl1pPr>
            <a:lvl2pPr>
              <a:defRPr lang="en-CA" sz="2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CA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CA" sz="18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4400" marR="0" indent="-22542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itchFamily="34" charset="0"/>
              <a:buNone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marL="231775" lvl="1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CA" dirty="0" smtClean="0"/>
              <a:t>Second Level Text</a:t>
            </a:r>
          </a:p>
          <a:p>
            <a:pPr marL="457200" lvl="2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</a:pPr>
            <a:r>
              <a:rPr lang="en-CA" dirty="0" smtClean="0"/>
              <a:t>Third Level Text</a:t>
            </a:r>
          </a:p>
          <a:p>
            <a:pPr marL="688975" lvl="3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CA" dirty="0" smtClean="0"/>
              <a:t>Fourth Level Text</a:t>
            </a:r>
          </a:p>
          <a:p>
            <a:pPr marL="1146175" lvl="4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en-CA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871538"/>
            <a:ext cx="8686006" cy="0"/>
          </a:xfrm>
          <a:prstGeom prst="line">
            <a:avLst/>
          </a:prstGeom>
          <a:ln w="12700">
            <a:solidFill>
              <a:srgbClr val="2F5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44501" y="4929188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2015 Accenture 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3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035844"/>
            <a:ext cx="4025898" cy="361831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2F539C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60900" y="1035844"/>
            <a:ext cx="4025898" cy="361831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2F539C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4501" y="4929188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Copyright © 2015 Accenture  All rights reserved.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8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4501" y="4929188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2015 Accenture  All rights reserved.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4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4501" y="4929188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2015 Accenture  All rights reserved.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8928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accent2"/>
                </a:solidFill>
              </a:defRPr>
            </a:lvl1pPr>
            <a:lvl2pPr marL="263525" indent="-263525">
              <a:buClr>
                <a:schemeClr val="accent2"/>
              </a:buClr>
              <a:defRPr sz="2000"/>
            </a:lvl2pPr>
            <a:lvl3pPr marL="363538" indent="-188913">
              <a:buClr>
                <a:schemeClr val="accent2"/>
              </a:buClr>
              <a:defRPr sz="1800"/>
            </a:lvl3pPr>
            <a:lvl4pPr marL="538163" indent="-174625">
              <a:buClr>
                <a:schemeClr val="accent2"/>
              </a:buClr>
              <a:defRPr sz="1600" baseline="0"/>
            </a:lvl4pPr>
            <a:lvl5pPr marL="714375" indent="-176213">
              <a:buClr>
                <a:schemeClr val="accent2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7421"/>
            <a:ext cx="8229600" cy="651272"/>
          </a:xfrm>
        </p:spPr>
        <p:txBody>
          <a:bodyPr>
            <a:no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etty_103197905_S.jpg"/>
          <p:cNvPicPr>
            <a:picLocks noChangeAspect="1"/>
          </p:cNvPicPr>
          <p:nvPr userDrawn="1"/>
        </p:nvPicPr>
        <p:blipFill>
          <a:blip r:embed="rId2" cstate="print"/>
          <a:srcRect r="399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71463" y="1612106"/>
            <a:ext cx="382111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1"/>
          <p:cNvSpPr txBox="1">
            <a:spLocks noChangeArrowheads="1"/>
          </p:cNvSpPr>
          <p:nvPr userDrawn="1"/>
        </p:nvSpPr>
        <p:spPr bwMode="gray">
          <a:xfrm>
            <a:off x="357189" y="4918473"/>
            <a:ext cx="8478837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Copyright © 2015 Accenture  All Rights Reserved. Accenture, its logo, and High Performance Delivered are trademarks of Accenture.</a:t>
            </a:r>
          </a:p>
        </p:txBody>
      </p:sp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0" y="2574131"/>
            <a:ext cx="9144000" cy="1191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</p:cxnSp>
      <p:pic>
        <p:nvPicPr>
          <p:cNvPr id="7" name="Picture 2" descr="thames-water-logo-cmy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150" y="1772841"/>
            <a:ext cx="8588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76833"/>
            <a:ext cx="6172200" cy="941783"/>
          </a:xfrm>
        </p:spPr>
        <p:txBody>
          <a:bodyPr anchor="t">
            <a:normAutofit/>
          </a:bodyPr>
          <a:lstStyle>
            <a:lvl1pPr algn="l">
              <a:defRPr sz="3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049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69163" y="4894661"/>
            <a:ext cx="1693863" cy="2024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4429AC-74FF-4AC3-83D7-7441C9099AF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231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82550" indent="-82550" algn="ctr"/>
            <a:endParaRPr lang="en-GB" sz="800" b="1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6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raining_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BBA2-668D-4B65-A78A-63221D942F5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591961747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</a:t>
            </a:r>
            <a:endParaRPr lang="en-IE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94504" y="1103119"/>
            <a:ext cx="18902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87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endParaRPr lang="en-IE" sz="287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251521" y="4623978"/>
            <a:ext cx="2088231" cy="368110"/>
            <a:chOff x="2884919" y="4573750"/>
            <a:chExt cx="3411553" cy="734696"/>
          </a:xfrm>
        </p:grpSpPr>
        <p:pic>
          <p:nvPicPr>
            <p:cNvPr id="12" name="Picture 11" descr="SONI_2015_Colour_Low_Res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EIRGRID_2015_Colour_Low_Res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807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220502"/>
            <a:ext cx="9144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341710"/>
            <a:ext cx="8229600" cy="6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Click to edit Agenda Section</a:t>
            </a:r>
            <a:br>
              <a:rPr lang="en-US" altLang="en-US" dirty="0" smtClean="0"/>
            </a:br>
            <a:r>
              <a:rPr lang="en-US" altLang="en-US" dirty="0" smtClean="0"/>
              <a:t>Click to edit Slide Title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085850"/>
            <a:ext cx="82296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C8B47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4" y="4467357"/>
            <a:ext cx="4611052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48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IRGRID_2015_GRADIE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47" r="1205"/>
          <a:stretch/>
        </p:blipFill>
        <p:spPr>
          <a:xfrm>
            <a:off x="-1" y="0"/>
            <a:ext cx="9144001" cy="51745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9659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D8E2BB1-B15D-AB49-9148-4F3FDCA59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211" y="-55179"/>
            <a:ext cx="9244372" cy="5198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8493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" b="2113"/>
          <a:stretch/>
        </p:blipFill>
        <p:spPr>
          <a:xfrm>
            <a:off x="-46874" y="1"/>
            <a:ext cx="9190874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443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645" cy="51567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9897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7645" cy="515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9018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80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22313" y="2047648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ga-IE" dirty="0">
                <a:solidFill>
                  <a:srgbClr val="767676"/>
                </a:solidFill>
              </a:rPr>
              <a:t>Click To Edit Master Title Style</a:t>
            </a:r>
            <a:endParaRPr lang="en-US" dirty="0">
              <a:solidFill>
                <a:srgbClr val="767676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425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5" y="1151335"/>
            <a:ext cx="429471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75" y="1631156"/>
            <a:ext cx="4294713" cy="2326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31318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313187" cy="2326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34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220502"/>
            <a:ext cx="9144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341710"/>
            <a:ext cx="8229600" cy="6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Click to edit Agenda Section</a:t>
            </a:r>
            <a:br>
              <a:rPr lang="en-US" altLang="en-US" dirty="0" smtClean="0"/>
            </a:br>
            <a:r>
              <a:rPr lang="en-US" altLang="en-US" dirty="0" smtClean="0"/>
              <a:t>Click to edit Slide Title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4" y="4467357"/>
            <a:ext cx="4611052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8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IRGRID_2015_GRADIE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47" r="1205"/>
          <a:stretch/>
        </p:blipFill>
        <p:spPr>
          <a:xfrm>
            <a:off x="-1" y="0"/>
            <a:ext cx="9144001" cy="51745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8688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D8E2BB1-B15D-AB49-9148-4F3FDCA59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211" y="-55179"/>
            <a:ext cx="9244372" cy="5198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88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" b="2113"/>
          <a:stretch/>
        </p:blipFill>
        <p:spPr>
          <a:xfrm>
            <a:off x="-46874" y="1"/>
            <a:ext cx="9190874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3742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645" cy="51567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889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7645" cy="515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1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8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4" name="Picture 7" descr="SONI_2015_Colour_Low_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IRGRID_2015_Colour_Low_R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6595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27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22313" y="2047648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ga-IE" dirty="0">
                <a:solidFill>
                  <a:srgbClr val="767676"/>
                </a:solidFill>
              </a:rPr>
              <a:t>Click To Edit Master Title Style</a:t>
            </a:r>
            <a:endParaRPr lang="en-US" dirty="0">
              <a:solidFill>
                <a:srgbClr val="767676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4"/>
            <a:ext cx="7772400" cy="89765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026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5" y="1151335"/>
            <a:ext cx="429471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75" y="1631156"/>
            <a:ext cx="4294713" cy="2326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31318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313187" cy="2326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58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9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4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220502"/>
            <a:ext cx="9144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341710"/>
            <a:ext cx="8229600" cy="6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Click to edit Agenda Section</a:t>
            </a:r>
            <a:br>
              <a:rPr lang="en-US" altLang="en-US" dirty="0" smtClean="0"/>
            </a:br>
            <a:r>
              <a:rPr lang="en-US" altLang="en-US" dirty="0" smtClean="0"/>
              <a:t>Click to edit Slide Title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085850"/>
            <a:ext cx="82296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C8B47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4" y="4467357"/>
            <a:ext cx="4611052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2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220502"/>
            <a:ext cx="9144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341710"/>
            <a:ext cx="8229600" cy="6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Click to edit Agenda Section</a:t>
            </a:r>
            <a:br>
              <a:rPr lang="en-US" altLang="en-US" dirty="0" smtClean="0"/>
            </a:br>
            <a:r>
              <a:rPr lang="en-US" altLang="en-US" dirty="0" smtClean="0"/>
              <a:t>Click to edit Slide Title 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085850"/>
            <a:ext cx="82296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C8B47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4" y="4467357"/>
            <a:ext cx="4611052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7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220502"/>
            <a:ext cx="9144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4" y="4467357"/>
            <a:ext cx="4611052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7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EIRGRID_2015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44"/>
            <a:ext cx="9255125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341710"/>
            <a:ext cx="8229600" cy="6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="1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Agenda</a:t>
            </a:r>
          </a:p>
        </p:txBody>
      </p:sp>
      <p:sp>
        <p:nvSpPr>
          <p:cNvPr id="22" name="Isosceles Triangle 21"/>
          <p:cNvSpPr/>
          <p:nvPr userDrawn="1"/>
        </p:nvSpPr>
        <p:spPr>
          <a:xfrm rot="20344924">
            <a:off x="-1227838" y="861372"/>
            <a:ext cx="3960990" cy="429777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4" y="4467357"/>
            <a:ext cx="4611052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"/>
          <p:cNvSpPr>
            <a:spLocks noGrp="1"/>
          </p:cNvSpPr>
          <p:nvPr>
            <p:ph idx="15"/>
          </p:nvPr>
        </p:nvSpPr>
        <p:spPr bwMode="auto">
          <a:xfrm>
            <a:off x="457200" y="1085850"/>
            <a:ext cx="82296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77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60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C884C-064C-4EF4-97F1-A1702F47F9D5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13/02/2019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D715F4-8812-4B09-B957-E02A56252AE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293D6-855A-4E5B-9A3D-4656F458DB1C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13/02/2019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D715F4-8812-4B09-B957-E02A56252AE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6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675" y="184432"/>
            <a:ext cx="8755540" cy="721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5" y="1042454"/>
            <a:ext cx="8755540" cy="291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531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irGrid Arc for PowerPoint.ai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3" name="Picture 7" descr="SONI_2015_Colour_Low_Res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EIRGRID_2015_Colour_Low_Res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122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7676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675" y="184432"/>
            <a:ext cx="8755540" cy="721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75" y="1042454"/>
            <a:ext cx="8755540" cy="291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531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irGrid Arc for PowerPoint.ai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0" y="3962033"/>
            <a:ext cx="9167645" cy="1181468"/>
          </a:xfrm>
          <a:prstGeom prst="rect">
            <a:avLst/>
          </a:prstGeom>
        </p:spPr>
      </p:pic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915232" y="4331252"/>
            <a:ext cx="3344862" cy="719138"/>
            <a:chOff x="2884919" y="4573750"/>
            <a:chExt cx="3411553" cy="734696"/>
          </a:xfrm>
        </p:grpSpPr>
        <p:pic>
          <p:nvPicPr>
            <p:cNvPr id="13" name="Picture 7" descr="SONI_2015_Colour_Low_Res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88" y="4573750"/>
              <a:ext cx="1391784" cy="7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EIRGRID_2015_Colour_Low_Res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19" y="4573750"/>
              <a:ext cx="2006115" cy="72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035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7676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eartime@soni.ltd.uk" TargetMode="External"/><Relationship Id="rId2" Type="http://schemas.openxmlformats.org/officeDocument/2006/relationships/hyperlink" Target="mailto:neartime@eirgrid.com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semcommittee.com/news-centre/i-sem-portion-2018-testing-tariffs-decision-paper" TargetMode="Externa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rgridgroup.com/site-files/library/EirGrid/181008_Unit-Under-Test_Guidelines-for-I-SEM.pdf" TargetMode="External"/><Relationship Id="rId2" Type="http://schemas.openxmlformats.org/officeDocument/2006/relationships/hyperlink" Target="http://www.soni.ltd.uk/media/documents/181008_Unit-Under-Test_Guidelines-for-I-SEM.pdf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eirgridgroup.com/site-files/library/EirGrid/1819-Proposed-GTUoS-Tariffs-v0.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IE" dirty="0"/>
              <a:t>Mod_33_18 </a:t>
            </a:r>
          </a:p>
          <a:p>
            <a:pPr algn="ctr"/>
            <a:r>
              <a:rPr lang="en-IE" dirty="0"/>
              <a:t>Update to Unit Under Test Process</a:t>
            </a:r>
          </a:p>
        </p:txBody>
      </p:sp>
    </p:spTree>
    <p:extLst>
      <p:ext uri="{BB962C8B-B14F-4D97-AF65-F5344CB8AC3E}">
        <p14:creationId xmlns:p14="http://schemas.microsoft.com/office/powerpoint/2010/main" val="148634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/>
            </a:r>
            <a:br>
              <a:rPr lang="en-US" b="1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hlinkClick r:id="rId2"/>
              </a:rPr>
              <a:t>neartime@eirgrid.com</a:t>
            </a:r>
            <a:endParaRPr lang="en-IE" dirty="0" smtClean="0"/>
          </a:p>
          <a:p>
            <a:r>
              <a:rPr lang="en-IE" smtClean="0">
                <a:hlinkClick r:id="rId3"/>
              </a:rPr>
              <a:t>neartime@soni.ltd.uk</a:t>
            </a:r>
            <a:endParaRPr lang="en-IE" smtClean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25588" y="400050"/>
            <a:ext cx="8229598" cy="485696"/>
            <a:chOff x="0" y="1403"/>
            <a:chExt cx="8229598" cy="647594"/>
          </a:xfrm>
        </p:grpSpPr>
        <p:sp>
          <p:nvSpPr>
            <p:cNvPr id="7" name="Rounded Rectangle 6"/>
            <p:cNvSpPr/>
            <p:nvPr/>
          </p:nvSpPr>
          <p:spPr>
            <a:xfrm>
              <a:off x="0" y="1403"/>
              <a:ext cx="8229598" cy="6475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613" y="33016"/>
              <a:ext cx="8166372" cy="584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dirty="0" smtClean="0"/>
                <a:t>Near Time Operations Contact Information</a:t>
              </a:r>
              <a:endParaRPr lang="en-US" sz="2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68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9285284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CD715F4-8812-4B09-B957-E02A56252AEC}" type="slidenum">
              <a:rPr lang="en-IE" smtClean="0"/>
              <a:pPr/>
              <a:t>11</a:t>
            </a:fld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44366" y="1077553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 single Under Test mechanism  for I-SEM, with changes including:</a:t>
            </a:r>
          </a:p>
          <a:p>
            <a:endParaRPr lang="en-I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All testing visible to the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All Unit types follow the same process*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Testing can be requested by </a:t>
            </a:r>
            <a:r>
              <a:rPr lang="en-IE" dirty="0" smtClean="0"/>
              <a:t>trading periods</a:t>
            </a:r>
            <a:endParaRPr lang="en-I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Modified timelines for submissions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Participants will be able to submit Commercial Offer Data</a:t>
            </a:r>
            <a:endParaRPr lang="en-IE" dirty="0"/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337048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*A separate process will be developed for managing Interconnectors Under Test and priority dispatch units which are not </a:t>
            </a:r>
            <a:r>
              <a:rPr lang="en-IE" dirty="0" err="1" smtClean="0"/>
              <a:t>dispatchable</a:t>
            </a:r>
            <a:r>
              <a:rPr lang="en-IE" dirty="0" smtClean="0"/>
              <a:t>-Wind and Solar.</a:t>
            </a:r>
          </a:p>
        </p:txBody>
      </p:sp>
    </p:spTree>
    <p:extLst>
      <p:ext uri="{BB962C8B-B14F-4D97-AF65-F5344CB8AC3E}">
        <p14:creationId xmlns:p14="http://schemas.microsoft.com/office/powerpoint/2010/main" val="37340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9092645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CD715F4-8812-4B09-B957-E02A56252AEC}" type="slidenum">
              <a:rPr lang="en-IE" smtClean="0"/>
              <a:pPr/>
              <a:t>12</a:t>
            </a:fld>
            <a:endParaRPr lang="en-I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264" y="1107281"/>
            <a:ext cx="8518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264" y="1107281"/>
            <a:ext cx="7932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dirty="0" smtClean="0"/>
              <a:t>For the purpose of under test PN submissions, testing can be categorised as follows: </a:t>
            </a:r>
            <a:endParaRPr lang="en-IE" dirty="0"/>
          </a:p>
          <a:p>
            <a:pPr algn="just"/>
            <a:r>
              <a:rPr lang="en-IE" dirty="0" smtClean="0"/>
              <a:t>1. Significant Testing: Including commissioning new or existing units, Grid Code testing, testing following modifications to control systems or any tests that propose an additional risk of trip. Can be high </a:t>
            </a:r>
            <a:r>
              <a:rPr lang="en-IE" dirty="0"/>
              <a:t>i</a:t>
            </a:r>
            <a:r>
              <a:rPr lang="en-IE" dirty="0" smtClean="0"/>
              <a:t>mpact  test or low impact test. Greater than or equal to 3 hours, 3 times the active energy(of the unit registered capacity in 1 hr production </a:t>
            </a:r>
          </a:p>
          <a:p>
            <a:pPr algn="just"/>
            <a:endParaRPr lang="en-IE" dirty="0"/>
          </a:p>
          <a:p>
            <a:pPr algn="just"/>
            <a:r>
              <a:rPr lang="en-IE" dirty="0" smtClean="0"/>
              <a:t>2. Minor Testing: Any testing that does not pose an increased risk of trip. Can be high impact or low impact. Must be less than 6 hours or 3 times active energy of the unit or 500MWhr.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29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IE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pPr>
              <a:lnSpc>
                <a:spcPct val="200000"/>
              </a:lnSpc>
            </a:pPr>
            <a:r>
              <a:rPr lang="en-IE" sz="1800" dirty="0" smtClean="0">
                <a:latin typeface="+mn-lt"/>
              </a:rPr>
              <a:t>This proposal is required to clarify testing in new I-SEM market</a:t>
            </a:r>
          </a:p>
          <a:p>
            <a:pPr>
              <a:lnSpc>
                <a:spcPct val="200000"/>
              </a:lnSpc>
            </a:pPr>
            <a:r>
              <a:rPr lang="en-IE" sz="1800" dirty="0" smtClean="0">
                <a:latin typeface="+mn-lt"/>
              </a:rPr>
              <a:t>If this proposal is not implemented the Code will be technically incorrect </a:t>
            </a:r>
          </a:p>
          <a:p>
            <a:pPr algn="ctr"/>
            <a:endParaRPr lang="en-IE" sz="2400" b="1" u="sng" dirty="0"/>
          </a:p>
          <a:p>
            <a:pPr algn="ctr"/>
            <a:endParaRPr lang="en-IE" sz="2400" b="1" u="sng" dirty="0" smtClean="0"/>
          </a:p>
          <a:p>
            <a:pPr algn="ctr"/>
            <a:endParaRPr lang="en-IE" sz="2400" b="1" u="sng" dirty="0"/>
          </a:p>
          <a:p>
            <a:pPr algn="ctr"/>
            <a:endParaRPr lang="en-IE" sz="2400" b="1" u="sng" dirty="0" smtClean="0"/>
          </a:p>
          <a:p>
            <a:pPr algn="ctr"/>
            <a:endParaRPr lang="en-IE" sz="2400" b="1" u="sng" dirty="0"/>
          </a:p>
          <a:p>
            <a:pPr algn="ctr"/>
            <a:endParaRPr lang="en-IE" sz="2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" y="590550"/>
            <a:ext cx="8229599" cy="479700"/>
            <a:chOff x="0" y="7048"/>
            <a:chExt cx="8229599" cy="479700"/>
          </a:xfrm>
        </p:grpSpPr>
        <p:sp>
          <p:nvSpPr>
            <p:cNvPr id="7" name="Rounded Rectangle 6"/>
            <p:cNvSpPr/>
            <p:nvPr/>
          </p:nvSpPr>
          <p:spPr>
            <a:xfrm>
              <a:off x="0" y="7048"/>
              <a:ext cx="8229599" cy="479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3417" y="30465"/>
              <a:ext cx="8182765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/>
              <a:r>
                <a:rPr lang="en-US" sz="2000" b="1" dirty="0" smtClean="0"/>
                <a:t>Justification and Implications of not Implementing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BBA2-668D-4B65-A78A-63221D942F5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Ongoing Reduction in Testing Tariffs </a:t>
            </a:r>
            <a:endParaRPr lang="en-IE" dirty="0"/>
          </a:p>
        </p:txBody>
      </p:sp>
      <p:pic>
        <p:nvPicPr>
          <p:cNvPr id="5" name="Picture 2" descr="cid:image001.png@01D45C8E.F3A1B6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895350"/>
            <a:ext cx="7543800" cy="367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6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Objectives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dirty="0"/>
              <a:t>Unit Under Test Process in TSC does not accurately reflect actual process, as a result of changes over time and </a:t>
            </a:r>
            <a:r>
              <a:rPr lang="en-IE" dirty="0" smtClean="0"/>
              <a:t>particularly </a:t>
            </a:r>
            <a:r>
              <a:rPr lang="en-IE" dirty="0"/>
              <a:t>as a result of I-SEM </a:t>
            </a:r>
          </a:p>
          <a:p>
            <a:r>
              <a:rPr lang="en-IE" dirty="0"/>
              <a:t>Testing Tariffs have changed significantly post I-SEM:</a:t>
            </a:r>
          </a:p>
          <a:p>
            <a:pPr lvl="1"/>
            <a:r>
              <a:rPr lang="en-IE" dirty="0"/>
              <a:t>Only tariff for high impact testing</a:t>
            </a:r>
          </a:p>
          <a:p>
            <a:pPr lvl="1"/>
            <a:r>
              <a:rPr lang="en-IE" dirty="0"/>
              <a:t>Assumed balance responsibility will cover energy costs</a:t>
            </a:r>
          </a:p>
          <a:p>
            <a:pPr lvl="1"/>
            <a:r>
              <a:rPr lang="en-IE" dirty="0"/>
              <a:t>Only unit commitment and costs associated with reserve</a:t>
            </a:r>
          </a:p>
          <a:p>
            <a:pPr lvl="1"/>
            <a:r>
              <a:rPr lang="en-IE" dirty="0">
                <a:hlinkClick r:id="rId2"/>
              </a:rPr>
              <a:t>https://www.semcommittee.com/news-centre/i-sem-portion-2018-testing-tariffs-decision-paper</a:t>
            </a:r>
            <a:endParaRPr lang="en-IE" dirty="0"/>
          </a:p>
          <a:p>
            <a:r>
              <a:rPr lang="en-IE" dirty="0"/>
              <a:t>Mod needed to ensure TSC accurately details process</a:t>
            </a:r>
          </a:p>
          <a:p>
            <a:pPr lvl="0">
              <a:lnSpc>
                <a:spcPct val="110000"/>
              </a:lnSpc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4012514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Objectives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200000"/>
              </a:lnSpc>
            </a:pPr>
            <a:r>
              <a:rPr lang="en-GB" dirty="0" smtClean="0"/>
              <a:t>Mod_33_18 raised November 2018.</a:t>
            </a:r>
            <a:endParaRPr lang="en-IE" dirty="0"/>
          </a:p>
          <a:p>
            <a:pPr lvl="0">
              <a:lnSpc>
                <a:spcPct val="110000"/>
              </a:lnSpc>
            </a:pPr>
            <a:r>
              <a:rPr lang="en-IE" dirty="0" smtClean="0"/>
              <a:t>Proposed to remove reference of MO. Process for acceptance/rejection of test flags is now fully driven by SO.</a:t>
            </a:r>
            <a:endParaRPr lang="en-IE" dirty="0"/>
          </a:p>
          <a:p>
            <a:pPr lvl="0">
              <a:lnSpc>
                <a:spcPct val="110000"/>
              </a:lnSpc>
            </a:pPr>
            <a:r>
              <a:rPr lang="en-IE" dirty="0" smtClean="0"/>
              <a:t>Proposal to remove unit under test notice from the Glossary and throughout T&amp;SC as replaced by Under Test Flag submitted in PNs.</a:t>
            </a:r>
            <a:endParaRPr lang="en-IE" dirty="0"/>
          </a:p>
          <a:p>
            <a:pPr lvl="0">
              <a:lnSpc>
                <a:spcPct val="110000"/>
              </a:lnSpc>
            </a:pPr>
            <a:r>
              <a:rPr lang="en-GB" dirty="0" smtClean="0"/>
              <a:t>Clarification in Appendix F that SO will confirm to the MO the units and relevant dates where testing tariffs are to be applied.</a:t>
            </a:r>
          </a:p>
          <a:p>
            <a:pPr lvl="0">
              <a:lnSpc>
                <a:spcPct val="110000"/>
              </a:lnSpc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8817340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0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6248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6084192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CD715F4-8812-4B09-B957-E02A56252AEC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10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481" y="1287304"/>
            <a:ext cx="5524500" cy="24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9022642"/>
              </p:ext>
            </p:extLst>
          </p:nvPr>
        </p:nvGraphicFramePr>
        <p:xfrm>
          <a:off x="457201" y="344518"/>
          <a:ext cx="8229599" cy="4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505075" y="1962150"/>
            <a:ext cx="2362200" cy="152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>
            <a:stCxn id="3" idx="1"/>
          </p:cNvCxnSpPr>
          <p:nvPr/>
        </p:nvCxnSpPr>
        <p:spPr>
          <a:xfrm flipH="1" flipV="1">
            <a:off x="838200" y="1733550"/>
            <a:ext cx="1666875" cy="304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25" y="1333440"/>
            <a:ext cx="212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/>
              <a:t>Proposed:</a:t>
            </a:r>
          </a:p>
          <a:p>
            <a:r>
              <a:rPr lang="en-IE" sz="1000" b="1" dirty="0" smtClean="0">
                <a:solidFill>
                  <a:srgbClr val="FF0000"/>
                </a:solidFill>
              </a:rPr>
              <a:t>The System Operator may grant</a:t>
            </a:r>
            <a:endParaRPr lang="en-IE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/>
            </a:r>
            <a:br>
              <a:rPr lang="en-US" b="1" dirty="0"/>
            </a:b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703" y="1042988"/>
            <a:ext cx="507405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617" y="285750"/>
            <a:ext cx="8229599" cy="479700"/>
            <a:chOff x="0" y="7048"/>
            <a:chExt cx="8229599" cy="479700"/>
          </a:xfrm>
        </p:grpSpPr>
        <p:sp>
          <p:nvSpPr>
            <p:cNvPr id="8" name="Rounded Rectangle 7"/>
            <p:cNvSpPr/>
            <p:nvPr/>
          </p:nvSpPr>
          <p:spPr>
            <a:xfrm>
              <a:off x="0" y="7048"/>
              <a:ext cx="8229599" cy="479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3417" y="30465"/>
              <a:ext cx="8182765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Glossary Changes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0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0797" y="1042988"/>
            <a:ext cx="3259868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80617" y="285750"/>
            <a:ext cx="8229599" cy="479700"/>
            <a:chOff x="0" y="7048"/>
            <a:chExt cx="8229599" cy="479700"/>
          </a:xfrm>
        </p:grpSpPr>
        <p:sp>
          <p:nvSpPr>
            <p:cNvPr id="7" name="Rounded Rectangle 6"/>
            <p:cNvSpPr/>
            <p:nvPr/>
          </p:nvSpPr>
          <p:spPr>
            <a:xfrm>
              <a:off x="0" y="7048"/>
              <a:ext cx="8229599" cy="479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3417" y="30465"/>
              <a:ext cx="8182765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Changes to Appendix F: Other Communications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9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IE" dirty="0" smtClean="0"/>
              <a:t>Procedural steps 3.1  for Submission, approval and rejection of a Unit Under Test Request modified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Removes reference to MO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Includes reference to PNs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Details rejection of PNs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Refers to Grid </a:t>
            </a:r>
            <a:r>
              <a:rPr lang="en-IE" dirty="0"/>
              <a:t>C</a:t>
            </a:r>
            <a:r>
              <a:rPr lang="en-IE" dirty="0" smtClean="0"/>
              <a:t>ode.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80617" y="285750"/>
            <a:ext cx="8229599" cy="479700"/>
            <a:chOff x="0" y="7048"/>
            <a:chExt cx="8229599" cy="479700"/>
          </a:xfrm>
        </p:grpSpPr>
        <p:sp>
          <p:nvSpPr>
            <p:cNvPr id="6" name="Rounded Rectangle 5"/>
            <p:cNvSpPr/>
            <p:nvPr/>
          </p:nvSpPr>
          <p:spPr>
            <a:xfrm>
              <a:off x="0" y="7048"/>
              <a:ext cx="8229599" cy="479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3417" y="30465"/>
              <a:ext cx="8182765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Changes to AP04: Transaction Submission and validation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92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/>
            </a:r>
            <a:br>
              <a:rPr lang="en-US" b="1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www.soni.ltd.uk/media/documents/181008_Unit-Under-Test_Guidelines-for-I-SEM.pdf</a:t>
            </a:r>
            <a:endParaRPr lang="en-IE" dirty="0" smtClean="0"/>
          </a:p>
          <a:p>
            <a:r>
              <a:rPr lang="en-IE" dirty="0" smtClean="0">
                <a:hlinkClick r:id="rId3"/>
              </a:rPr>
              <a:t>http</a:t>
            </a:r>
            <a:r>
              <a:rPr lang="en-IE" dirty="0">
                <a:hlinkClick r:id="rId3"/>
              </a:rPr>
              <a:t>://</a:t>
            </a:r>
            <a:r>
              <a:rPr lang="en-IE" dirty="0" smtClean="0">
                <a:hlinkClick r:id="rId3"/>
              </a:rPr>
              <a:t>www.eirgridgroup.com/site-files/library/EirGrid/181008_Unit-Under-Test_Guidelines-for-I-SEM.pdf</a:t>
            </a:r>
            <a:endParaRPr lang="en-IE" dirty="0" smtClean="0"/>
          </a:p>
          <a:p>
            <a:r>
              <a:rPr lang="en-IE" dirty="0">
                <a:hlinkClick r:id="rId4"/>
              </a:rPr>
              <a:t>http://</a:t>
            </a:r>
            <a:r>
              <a:rPr lang="en-IE" dirty="0" smtClean="0">
                <a:hlinkClick r:id="rId4"/>
              </a:rPr>
              <a:t>www.eirgridgroup.com/site-files/library/EirGrid/1819-Proposed-GTUoS-Tariffs-v0.1.pdf</a:t>
            </a:r>
            <a:endParaRPr lang="en-IE" dirty="0" smtClean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25588" y="400050"/>
            <a:ext cx="8229598" cy="485696"/>
            <a:chOff x="0" y="1403"/>
            <a:chExt cx="8229598" cy="647594"/>
          </a:xfrm>
        </p:grpSpPr>
        <p:sp>
          <p:nvSpPr>
            <p:cNvPr id="7" name="Rounded Rectangle 6"/>
            <p:cNvSpPr/>
            <p:nvPr/>
          </p:nvSpPr>
          <p:spPr>
            <a:xfrm>
              <a:off x="0" y="1403"/>
              <a:ext cx="8229598" cy="6475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613" y="33016"/>
              <a:ext cx="8166372" cy="584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dirty="0" smtClean="0"/>
                <a:t>Links</a:t>
              </a:r>
              <a:endParaRPr lang="en-US" sz="2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25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-SEM – Market Rules Working 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IRGRID_SONI 2015 Presentation Template (Proof 7.4 - Widesc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IRGRID_SONI 2015 Presentation Template (Proof 7.4 - Widescreen)" id="{D01E90FF-D03C-D84C-80D7-0D5D68048107}" vid="{01C0FEC6-AB90-F94E-9DBD-907DFE5AECFA}"/>
    </a:ext>
  </a:extLst>
</a:theme>
</file>

<file path=ppt/theme/theme3.xml><?xml version="1.0" encoding="utf-8"?>
<a:theme xmlns:a="http://schemas.openxmlformats.org/drawingml/2006/main" name="1_EIRGRID_SONI 2015 Presentation Template (Proof 7.4 - Widesc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IRGRID_SONI 2015 Presentation Template (Proof 7.4 - Widescreen)" id="{D01E90FF-D03C-D84C-80D7-0D5D68048107}" vid="{01C0FEC6-AB90-F94E-9DBD-907DFE5AECF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A45568A36364F978795C0E6537F16" ma:contentTypeVersion="0" ma:contentTypeDescription="Create a new document." ma:contentTypeScope="" ma:versionID="6b220b9a6dd547202cac3fe02d6bb4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0e8f850ee81645e163f61760e339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9BC03-5BDC-4881-88C6-DBB4E1A3DAA0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95BE34-C1CD-4008-9238-2A871D93B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BEA96C-980D-4795-B25C-5F5DD1EA8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515</Words>
  <Application>Microsoft Office PowerPoint</Application>
  <PresentationFormat>On-screen Show (16:9)</PresentationFormat>
  <Paragraphs>84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I-SEM – Market Rules Working Group</vt:lpstr>
      <vt:lpstr>EIRGRID_SONI 2015 Presentation Template (Proof 7.4 - Widescreen)</vt:lpstr>
      <vt:lpstr>1_EIRGRID_SONI 2015 Presentation Template (Proof 7.4 - Widescreen)</vt:lpstr>
      <vt:lpstr>PowerPoint Presentation</vt:lpstr>
      <vt:lpstr>Learning Objectives</vt:lpstr>
      <vt:lpstr>Learning Objectives</vt:lpstr>
      <vt:lpstr>PowerPoint Presentation</vt:lpstr>
      <vt:lpstr>  </vt:lpstr>
      <vt:lpstr> 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 </vt:lpstr>
      <vt:lpstr>Ongoing Reduction in Testing Tariffs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McErlean,Maeve</dc:creator>
  <cp:lastModifiedBy>Patrick O'Neill</cp:lastModifiedBy>
  <cp:revision>221</cp:revision>
  <cp:lastPrinted>2018-04-27T15:34:31Z</cp:lastPrinted>
  <dcterms:created xsi:type="dcterms:W3CDTF">2006-08-16T00:00:00Z</dcterms:created>
  <dcterms:modified xsi:type="dcterms:W3CDTF">2019-02-13T17:10:08Z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0x010100F7DA45568A36364F978795C0E6537F16</vt:lpwstr>
  </property>
  <property fmtid="{D5CDD505-2E9C-101B-9397-08002B2CF9AE}" pid="3" name="Process Type">
    <vt:lpwstr>WS Deck</vt:lpwstr>
  </property>
  <property fmtid="{D5CDD505-2E9C-101B-9397-08002B2CF9AE}" pid="4" name="IsMyDocuments">
    <vt:bool>true</vt:bool>
  </property>
  <property fmtid="{D5CDD505-2E9C-101B-9397-08002B2CF9AE}" pid="5" name="File Category">
    <vt:lpwstr/>
  </property>
</Properties>
</file>