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1" r:id="rId4"/>
    <p:sldMasterId id="2147483692" r:id="rId5"/>
  </p:sldMasterIdLst>
  <p:notesMasterIdLst>
    <p:notesMasterId r:id="rId13"/>
  </p:notesMasterIdLst>
  <p:sldIdLst>
    <p:sldId id="332" r:id="rId6"/>
    <p:sldId id="330" r:id="rId7"/>
    <p:sldId id="296" r:id="rId8"/>
    <p:sldId id="326" r:id="rId9"/>
    <p:sldId id="333" r:id="rId10"/>
    <p:sldId id="327" r:id="rId11"/>
    <p:sldId id="322" r:id="rId12"/>
  </p:sldIdLst>
  <p:sldSz cx="9144000" cy="5143500" type="screen16x9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in, Martin" initials="MJK" lastIdx="4" clrIdx="0"/>
  <p:cmAuthor id="1" name="Geraghty, Maria" initials="M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 autoAdjust="0"/>
    <p:restoredTop sz="86336" autoAdjust="0"/>
  </p:normalViewPr>
  <p:slideViewPr>
    <p:cSldViewPr>
      <p:cViewPr>
        <p:scale>
          <a:sx n="100" d="100"/>
          <a:sy n="100" d="100"/>
        </p:scale>
        <p:origin x="-456" y="-7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r>
            <a:rPr lang="en-US" b="1" dirty="0" smtClean="0"/>
            <a:t>Overview</a:t>
          </a:r>
          <a:endParaRPr lang="en-US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936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4E8780DB-25B7-4023-994A-1AC4EBFFBAA6}" type="presOf" srcId="{B53502B7-CFD9-4D79-A7B6-A209BE8CBF2D}" destId="{BCBE42DD-E755-40FA-869D-120EE8F7268F}" srcOrd="0" destOrd="0" presId="urn:microsoft.com/office/officeart/2005/8/layout/vList2"/>
    <dgm:cxn modelId="{6B51D632-B6C5-4AE5-8556-E73666041A0C}" type="presOf" srcId="{0892F4D6-8279-418A-8AE9-47AF4E299AA2}" destId="{E48EDA4C-8A74-43CF-ADF1-DB0F43C3695D}" srcOrd="0" destOrd="0" presId="urn:microsoft.com/office/officeart/2005/8/layout/vList2"/>
    <dgm:cxn modelId="{A1260695-62D9-4496-8ED4-C61789690C3E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r>
            <a:rPr lang="en-US" b="1" dirty="0" smtClean="0"/>
            <a:t>Legal Drafting Changes (D.7.3)</a:t>
          </a:r>
          <a:endParaRPr lang="en-US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X="-11111" custLinFactNeighborY="2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EA38B783-8E29-4F19-9B66-9305B3B59FF7}" type="presOf" srcId="{B53502B7-CFD9-4D79-A7B6-A209BE8CBF2D}" destId="{BCBE42DD-E755-40FA-869D-120EE8F7268F}" srcOrd="0" destOrd="0" presId="urn:microsoft.com/office/officeart/2005/8/layout/vList2"/>
    <dgm:cxn modelId="{78DC5716-5148-4DB5-B3C7-F7066295901B}" type="presOf" srcId="{0892F4D6-8279-418A-8AE9-47AF4E299AA2}" destId="{E48EDA4C-8A74-43CF-ADF1-DB0F43C3695D}" srcOrd="0" destOrd="0" presId="urn:microsoft.com/office/officeart/2005/8/layout/vList2"/>
    <dgm:cxn modelId="{EAC5D51E-0A59-49EC-9677-1C60F5651230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7048"/>
          <a:ext cx="82295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Overview</a:t>
          </a:r>
          <a:endParaRPr lang="en-US" sz="2000" b="1" kern="1200" dirty="0"/>
        </a:p>
      </dsp:txBody>
      <dsp:txXfrm>
        <a:off x="23417" y="30465"/>
        <a:ext cx="8182765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7048"/>
          <a:ext cx="82295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Legal Drafting Changes (D.7.3)</a:t>
          </a:r>
          <a:endParaRPr lang="en-US" sz="2000" b="1" kern="1200" dirty="0"/>
        </a:p>
      </dsp:txBody>
      <dsp:txXfrm>
        <a:off x="23417" y="30465"/>
        <a:ext cx="8182765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1BBE6-0A6A-4D01-B58C-74BDED52918D}" type="datetimeFigureOut">
              <a:rPr lang="en-IE" smtClean="0"/>
              <a:t>16/05/2019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F92D-E738-4884-8CF6-0FA2105B4F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16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F92D-E738-4884-8CF6-0FA2105B4FA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803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IRGRID_2015_GRADIE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47" r="1205"/>
          <a:stretch/>
        </p:blipFill>
        <p:spPr>
          <a:xfrm>
            <a:off x="-1" y="0"/>
            <a:ext cx="9144001" cy="51745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965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IRGRID_2015_GRADIE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47" r="1205"/>
          <a:stretch/>
        </p:blipFill>
        <p:spPr>
          <a:xfrm>
            <a:off x="-1" y="0"/>
            <a:ext cx="9144001" cy="51745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868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D8E2BB1-B15D-AB49-9148-4F3FDCA59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211" y="-55179"/>
            <a:ext cx="9244372" cy="5198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88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" b="2113"/>
          <a:stretch/>
        </p:blipFill>
        <p:spPr>
          <a:xfrm>
            <a:off x="-46874" y="1"/>
            <a:ext cx="9190874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374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645" cy="51567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88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7645" cy="515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659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2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22313" y="2047648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ga-IE" dirty="0">
                <a:solidFill>
                  <a:srgbClr val="767676"/>
                </a:solidFill>
              </a:rPr>
              <a:t>Click To Edit Master Title Style</a:t>
            </a:r>
            <a:endParaRPr lang="en-US" dirty="0">
              <a:solidFill>
                <a:srgbClr val="767676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02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5" y="1151335"/>
            <a:ext cx="429471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75" y="1631156"/>
            <a:ext cx="4294713" cy="2326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31318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313187" cy="2326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58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D8E2BB1-B15D-AB49-9148-4F3FDCA59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211" y="-55179"/>
            <a:ext cx="9244372" cy="5198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8493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4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" b="2113"/>
          <a:stretch/>
        </p:blipFill>
        <p:spPr>
          <a:xfrm>
            <a:off x="-46874" y="1"/>
            <a:ext cx="9190874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44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645" cy="51567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989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7645" cy="515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901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8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22313" y="2047648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ga-IE" dirty="0">
                <a:solidFill>
                  <a:srgbClr val="767676"/>
                </a:solidFill>
              </a:rPr>
              <a:t>Click To Edit Master Title Style</a:t>
            </a:r>
            <a:endParaRPr lang="en-US" dirty="0">
              <a:solidFill>
                <a:srgbClr val="767676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42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5" y="1151335"/>
            <a:ext cx="429471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75" y="1631156"/>
            <a:ext cx="4294713" cy="2326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31318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313187" cy="2326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675" y="184432"/>
            <a:ext cx="8755540" cy="721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5" y="1042454"/>
            <a:ext cx="8755540" cy="291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531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irGrid Arc for PowerPoint.ai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3" name="Picture 7" descr="SONI_2015_Colour_Low_Res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EIRGRID_2015_Colour_Low_Res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122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7676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675" y="184432"/>
            <a:ext cx="8755540" cy="721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5" y="1042454"/>
            <a:ext cx="8755540" cy="291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531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irGrid Arc for PowerPoint.ai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3" name="Picture 7" descr="SONI_2015_Colour_Low_Res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EIRGRID_2015_Colour_Low_Res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035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7676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rgridgroup.com/site-files/library/EirGrid/181008_Unit-Under-Test_Guidelines-for-I-SEM.pdf" TargetMode="External"/><Relationship Id="rId2" Type="http://schemas.openxmlformats.org/officeDocument/2006/relationships/hyperlink" Target="http://www.soni.ltd.uk/media/documents/181008_Unit-Under-Test_Guidelines-for-I-SEM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irgridgroup.com/site-files/library/EirGrid/1819-Proposed-GTUoS-Tariffs-v0.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IE" dirty="0"/>
              <a:t>Mod_33_18 </a:t>
            </a:r>
          </a:p>
          <a:p>
            <a:pPr algn="ctr"/>
            <a:r>
              <a:rPr lang="en-IE" dirty="0"/>
              <a:t>Update to Unit Under Test </a:t>
            </a:r>
            <a:r>
              <a:rPr lang="en-IE" dirty="0" smtClean="0"/>
              <a:t>Process 2.0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634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Objectives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E" dirty="0"/>
              <a:t>Unit Under Test Process in TSC does not accurately reflect actual process, as a result of changes over time and </a:t>
            </a:r>
            <a:r>
              <a:rPr lang="en-IE" dirty="0" smtClean="0"/>
              <a:t>particularly </a:t>
            </a:r>
            <a:r>
              <a:rPr lang="en-IE" dirty="0"/>
              <a:t>as a result of I-SEM </a:t>
            </a:r>
          </a:p>
          <a:p>
            <a:r>
              <a:rPr lang="en-IE" dirty="0" smtClean="0"/>
              <a:t>Mod </a:t>
            </a:r>
            <a:r>
              <a:rPr lang="en-IE" dirty="0"/>
              <a:t>needed to ensure TSC accurately details </a:t>
            </a:r>
            <a:r>
              <a:rPr lang="en-IE" dirty="0" smtClean="0"/>
              <a:t>process</a:t>
            </a:r>
          </a:p>
          <a:p>
            <a:r>
              <a:rPr lang="en-IE" dirty="0" smtClean="0"/>
              <a:t>Corrections to previous Mod</a:t>
            </a:r>
          </a:p>
          <a:p>
            <a:pPr lvl="1"/>
            <a:r>
              <a:rPr lang="en-IE" dirty="0" smtClean="0"/>
              <a:t>Removal of System Operator from D.7.3.2</a:t>
            </a:r>
          </a:p>
          <a:p>
            <a:pPr lvl="1"/>
            <a:r>
              <a:rPr lang="en-IE" dirty="0" smtClean="0"/>
              <a:t>Linked Para 8 to Para 7 in Appendix F</a:t>
            </a:r>
          </a:p>
          <a:p>
            <a:pPr lvl="1"/>
            <a:r>
              <a:rPr lang="en-IE" dirty="0"/>
              <a:t>Removal of reference to Grid Code in Appendix F Para 8 and in Agreed Procedure 04 Step 3 and Step </a:t>
            </a:r>
            <a:r>
              <a:rPr lang="en-IE" dirty="0" smtClean="0"/>
              <a:t>4</a:t>
            </a:r>
          </a:p>
          <a:p>
            <a:pPr lvl="1"/>
            <a:r>
              <a:rPr lang="en-IE" dirty="0" smtClean="0"/>
              <a:t>Not in Mod but necessary for completeness :</a:t>
            </a:r>
          </a:p>
          <a:p>
            <a:pPr lvl="2"/>
            <a:r>
              <a:rPr lang="en-IE" dirty="0" smtClean="0"/>
              <a:t>Correction of spelling in Agreed Procedure 04 to make sure all capitalised terms are defined within TSC</a:t>
            </a:r>
          </a:p>
          <a:p>
            <a:pPr lvl="0">
              <a:lnSpc>
                <a:spcPct val="110000"/>
              </a:lnSpc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4012514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6084192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CD715F4-8812-4B09-B957-E02A56252AEC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123950"/>
            <a:ext cx="58166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80617" y="285750"/>
            <a:ext cx="8229599" cy="479700"/>
            <a:chOff x="0" y="7048"/>
            <a:chExt cx="8229599" cy="479700"/>
          </a:xfrm>
        </p:grpSpPr>
        <p:sp>
          <p:nvSpPr>
            <p:cNvPr id="7" name="Rounded Rectangle 6"/>
            <p:cNvSpPr/>
            <p:nvPr/>
          </p:nvSpPr>
          <p:spPr>
            <a:xfrm>
              <a:off x="0" y="7048"/>
              <a:ext cx="8229599" cy="479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3417" y="30465"/>
              <a:ext cx="8182765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Changes to Appendix F</a:t>
              </a:r>
              <a:endParaRPr lang="en-US" sz="2000" b="1" kern="1200" dirty="0"/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0"/>
          <a:stretch/>
        </p:blipFill>
        <p:spPr>
          <a:xfrm>
            <a:off x="1752600" y="1504950"/>
            <a:ext cx="4618240" cy="2275980"/>
          </a:xfrm>
        </p:spPr>
      </p:pic>
    </p:spTree>
    <p:extLst>
      <p:ext uri="{BB962C8B-B14F-4D97-AF65-F5344CB8AC3E}">
        <p14:creationId xmlns:p14="http://schemas.microsoft.com/office/powerpoint/2010/main" val="39919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80617" y="285750"/>
            <a:ext cx="8229599" cy="479700"/>
            <a:chOff x="0" y="7048"/>
            <a:chExt cx="8229599" cy="479700"/>
          </a:xfrm>
        </p:grpSpPr>
        <p:sp>
          <p:nvSpPr>
            <p:cNvPr id="6" name="Rounded Rectangle 5"/>
            <p:cNvSpPr/>
            <p:nvPr/>
          </p:nvSpPr>
          <p:spPr>
            <a:xfrm>
              <a:off x="0" y="7048"/>
              <a:ext cx="8229599" cy="479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3417" y="30465"/>
              <a:ext cx="8182765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Changes to AP04: Transaction Submission and validation</a:t>
              </a:r>
              <a:endParaRPr lang="en-US" sz="2000" b="1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309416" y="120015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/>
              <a:t>Table 4: Data Transaction Approval Requirements</a:t>
            </a:r>
            <a:endParaRPr lang="en-IE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966913"/>
            <a:ext cx="4867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5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65" y="1006849"/>
            <a:ext cx="5271160" cy="2919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80617" y="285750"/>
            <a:ext cx="8229599" cy="479700"/>
            <a:chOff x="0" y="7048"/>
            <a:chExt cx="8229599" cy="479700"/>
          </a:xfrm>
        </p:grpSpPr>
        <p:sp>
          <p:nvSpPr>
            <p:cNvPr id="6" name="Rounded Rectangle 5"/>
            <p:cNvSpPr/>
            <p:nvPr/>
          </p:nvSpPr>
          <p:spPr>
            <a:xfrm>
              <a:off x="0" y="7048"/>
              <a:ext cx="8229599" cy="479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3417" y="30465"/>
              <a:ext cx="8182765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Changes to AP04: Transaction Submission and validation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92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/>
            </a:r>
            <a:br>
              <a:rPr lang="en-US" b="1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www.soni.ltd.uk/media/documents/181008_Unit-Under-Test_Guidelines-for-I-SEM.pdf</a:t>
            </a:r>
            <a:endParaRPr lang="en-IE" dirty="0" smtClean="0"/>
          </a:p>
          <a:p>
            <a:r>
              <a:rPr lang="en-IE" dirty="0" smtClean="0">
                <a:hlinkClick r:id="rId3"/>
              </a:rPr>
              <a:t>http</a:t>
            </a:r>
            <a:r>
              <a:rPr lang="en-IE" dirty="0">
                <a:hlinkClick r:id="rId3"/>
              </a:rPr>
              <a:t>://</a:t>
            </a:r>
            <a:r>
              <a:rPr lang="en-IE" dirty="0" smtClean="0">
                <a:hlinkClick r:id="rId3"/>
              </a:rPr>
              <a:t>www.eirgridgroup.com/site-files/library/EirGrid/181008_Unit-Under-Test_Guidelines-for-I-SEM.pdf</a:t>
            </a:r>
            <a:endParaRPr lang="en-IE" dirty="0" smtClean="0"/>
          </a:p>
          <a:p>
            <a:r>
              <a:rPr lang="en-IE" dirty="0">
                <a:hlinkClick r:id="rId4"/>
              </a:rPr>
              <a:t>http://</a:t>
            </a:r>
            <a:r>
              <a:rPr lang="en-IE" dirty="0" smtClean="0">
                <a:hlinkClick r:id="rId4"/>
              </a:rPr>
              <a:t>www.eirgridgroup.com/site-files/library/EirGrid/1819-Proposed-GTUoS-Tariffs-v0.1.pdf</a:t>
            </a:r>
            <a:endParaRPr lang="en-IE" dirty="0" smtClean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25588" y="400050"/>
            <a:ext cx="8229598" cy="485696"/>
            <a:chOff x="0" y="1403"/>
            <a:chExt cx="8229598" cy="647594"/>
          </a:xfrm>
        </p:grpSpPr>
        <p:sp>
          <p:nvSpPr>
            <p:cNvPr id="7" name="Rounded Rectangle 6"/>
            <p:cNvSpPr/>
            <p:nvPr/>
          </p:nvSpPr>
          <p:spPr>
            <a:xfrm>
              <a:off x="0" y="1403"/>
              <a:ext cx="8229598" cy="6475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613" y="33016"/>
              <a:ext cx="8166372" cy="584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dirty="0" smtClean="0"/>
                <a:t>Links</a:t>
              </a:r>
              <a:endParaRPr lang="en-US" sz="2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25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RGRID_SONI 2015 Presentation Template (Proof 7.4 - Widesc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IRGRID_SONI 2015 Presentation Template (Proof 7.4 - Widescreen)" id="{D01E90FF-D03C-D84C-80D7-0D5D68048107}" vid="{01C0FEC6-AB90-F94E-9DBD-907DFE5AECFA}"/>
    </a:ext>
  </a:extLst>
</a:theme>
</file>

<file path=ppt/theme/theme2.xml><?xml version="1.0" encoding="utf-8"?>
<a:theme xmlns:a="http://schemas.openxmlformats.org/drawingml/2006/main" name="1_EIRGRID_SONI 2015 Presentation Template (Proof 7.4 - Widesc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IRGRID_SONI 2015 Presentation Template (Proof 7.4 - Widescreen)" id="{D01E90FF-D03C-D84C-80D7-0D5D68048107}" vid="{01C0FEC6-AB90-F94E-9DBD-907DFE5AEC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A45568A36364F978795C0E6537F16" ma:contentTypeVersion="0" ma:contentTypeDescription="Create a new document." ma:contentTypeScope="" ma:versionID="6b220b9a6dd547202cac3fe02d6bb4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0e8f850ee81645e163f61760e339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2BEA96C-980D-4795-B25C-5F5DD1EA8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95BE34-C1CD-4008-9238-2A871D93B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D9BC03-5BDC-4881-88C6-DBB4E1A3DAA0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6359</TotalTime>
  <Words>162</Words>
  <Application>Microsoft Office PowerPoint</Application>
  <PresentationFormat>On-screen Show (16:9)</PresentationFormat>
  <Paragraphs>31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EIRGRID_SONI 2015 Presentation Template (Proof 7.4 - Widescreen)</vt:lpstr>
      <vt:lpstr>1_EIRGRID_SONI 2015 Presentation Template (Proof 7.4 - Widescreen)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McErlean,Maeve</dc:creator>
  <cp:lastModifiedBy>Touhey, Esther</cp:lastModifiedBy>
  <cp:revision>228</cp:revision>
  <cp:lastPrinted>2018-04-27T15:34:31Z</cp:lastPrinted>
  <dcterms:created xsi:type="dcterms:W3CDTF">2006-08-16T00:00:00Z</dcterms:created>
  <dcterms:modified xsi:type="dcterms:W3CDTF">2019-05-16T10:52:25Z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0x010100F7DA45568A36364F978795C0E6537F16</vt:lpwstr>
  </property>
  <property fmtid="{D5CDD505-2E9C-101B-9397-08002B2CF9AE}" pid="3" name="Process Type">
    <vt:lpwstr>WS Deck</vt:lpwstr>
  </property>
  <property fmtid="{D5CDD505-2E9C-101B-9397-08002B2CF9AE}" pid="4" name="IsMyDocuments">
    <vt:bool>true</vt:bool>
  </property>
  <property fmtid="{D5CDD505-2E9C-101B-9397-08002B2CF9AE}" pid="5" name="File Category">
    <vt:lpwstr/>
  </property>
</Properties>
</file>