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7" r:id="rId6"/>
    <p:sldId id="261" r:id="rId7"/>
    <p:sldId id="258" r:id="rId8"/>
    <p:sldId id="262" r:id="rId9"/>
    <p:sldId id="260" r:id="rId10"/>
    <p:sldId id="264"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10/12/2018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114879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381000"/>
            <a:ext cx="5832648" cy="6155531"/>
          </a:xfrm>
          <a:prstGeom prst="rect">
            <a:avLst/>
          </a:prstGeom>
          <a:noFill/>
        </p:spPr>
        <p:txBody>
          <a:bodyPr wrap="square" rtlCol="0">
            <a:spAutoFit/>
          </a:bodyPr>
          <a:lstStyle/>
          <a:p>
            <a:pPr algn="ctr"/>
            <a:r>
              <a:rPr lang="en-GB" sz="3800" b="1" dirty="0" smtClean="0"/>
              <a:t>Mod_34_18 </a:t>
            </a:r>
          </a:p>
          <a:p>
            <a:pPr algn="ctr"/>
            <a:r>
              <a:rPr lang="en-IE" sz="4000" b="1" dirty="0" smtClean="0"/>
              <a:t>Removal of Make-Whole Payments for biased quantities and negative imbalance revenue, and small clarifications to determination of Start Up Costs incurred and saved.</a:t>
            </a:r>
            <a:endParaRPr lang="en-GB" sz="3800" b="1" dirty="0" smtClean="0"/>
          </a:p>
          <a:p>
            <a:pPr algn="ctr"/>
            <a:r>
              <a:rPr lang="en-GB" sz="3800" b="1" dirty="0" smtClean="0"/>
              <a:t>12</a:t>
            </a:r>
            <a:r>
              <a:rPr lang="en-GB" sz="3800" b="1" baseline="30000" dirty="0" smtClean="0"/>
              <a:t>th</a:t>
            </a:r>
            <a:r>
              <a:rPr lang="en-GB" sz="3800" b="1" dirty="0" smtClean="0"/>
              <a:t> December 2018</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4524315"/>
          </a:xfrm>
          <a:prstGeom prst="rect">
            <a:avLst/>
          </a:prstGeom>
          <a:noFill/>
        </p:spPr>
        <p:txBody>
          <a:bodyPr wrap="square" rtlCol="0">
            <a:spAutoFit/>
          </a:bodyPr>
          <a:lstStyle/>
          <a:p>
            <a:pPr marL="0" lvl="1">
              <a:buFont typeface="Wingdings" pitchFamily="2" charset="2"/>
              <a:buChar char="Ø"/>
            </a:pPr>
            <a:r>
              <a:rPr lang="en-US" dirty="0" smtClean="0"/>
              <a:t>Current algebra includes the Imbalance Component in revenues for the Make-Whole Payment calculation, which is </a:t>
            </a:r>
            <a:r>
              <a:rPr lang="en-US" dirty="0"/>
              <a:t>at times incorrectly insulating Generators from negative imbalance revenues where the intended operation of this mechanism is </a:t>
            </a:r>
            <a:r>
              <a:rPr lang="en-US" dirty="0" smtClean="0"/>
              <a:t>to </a:t>
            </a:r>
            <a:r>
              <a:rPr lang="en-US" dirty="0"/>
              <a:t>ensure </a:t>
            </a:r>
            <a:r>
              <a:rPr lang="en-US" dirty="0" smtClean="0"/>
              <a:t>appropriate </a:t>
            </a:r>
            <a:r>
              <a:rPr lang="en-US" dirty="0"/>
              <a:t>recovery of </a:t>
            </a:r>
            <a:r>
              <a:rPr lang="en-US" dirty="0" smtClean="0"/>
              <a:t>operating costs. Part of mod changes </a:t>
            </a:r>
            <a:r>
              <a:rPr lang="en-US" dirty="0"/>
              <a:t>the equation </a:t>
            </a:r>
            <a:r>
              <a:rPr lang="en-US" dirty="0" smtClean="0"/>
              <a:t>to </a:t>
            </a:r>
            <a:r>
              <a:rPr lang="en-US" dirty="0"/>
              <a:t>explicitly reference balancing market quantities only, rather than all imbalance revenues. </a:t>
            </a:r>
          </a:p>
          <a:p>
            <a:pPr marL="0" lvl="1">
              <a:buFont typeface="Wingdings" pitchFamily="2" charset="2"/>
              <a:buChar char="Ø"/>
            </a:pPr>
            <a:endParaRPr lang="en-US" dirty="0"/>
          </a:p>
          <a:p>
            <a:pPr marL="0" lvl="1">
              <a:buFont typeface="Wingdings" pitchFamily="2" charset="2"/>
              <a:buChar char="Ø"/>
            </a:pPr>
            <a:r>
              <a:rPr lang="en-US" dirty="0" smtClean="0"/>
              <a:t>Current algebra removes Biased </a:t>
            </a:r>
            <a:r>
              <a:rPr lang="en-US" dirty="0"/>
              <a:t>Quantities, Trade Opposite TSO Q</a:t>
            </a:r>
            <a:r>
              <a:rPr lang="en-US" dirty="0" smtClean="0"/>
              <a:t>uantities</a:t>
            </a:r>
            <a:r>
              <a:rPr lang="en-US" dirty="0"/>
              <a:t>, and Non-Firm </a:t>
            </a:r>
            <a:r>
              <a:rPr lang="en-US" dirty="0" smtClean="0"/>
              <a:t>Quantities</a:t>
            </a:r>
            <a:r>
              <a:rPr lang="en-US" dirty="0"/>
              <a:t>, </a:t>
            </a:r>
            <a:r>
              <a:rPr lang="en-US" dirty="0" smtClean="0"/>
              <a:t>from </a:t>
            </a:r>
            <a:r>
              <a:rPr lang="en-US" dirty="0"/>
              <a:t>the balancing quantities </a:t>
            </a:r>
            <a:r>
              <a:rPr lang="en-US" dirty="0" smtClean="0"/>
              <a:t>when calculating the unit’s revenue, but not when calculating their costs, for the Make-Whole Payment calculation. This misalignment results in the volumes considered in costs being greater than considered in revenues and so increases which were intended to be settled at the imbalance price only Part of this mod aligns the cost and revenue components by removing those quantities from the balancing quantities in calculating the unit’s costs also.</a:t>
            </a:r>
            <a:endParaRPr lang="en-US" dirty="0"/>
          </a:p>
          <a:p>
            <a:pPr marL="0" lvl="1">
              <a:buFont typeface="Wingdings" pitchFamily="2" charset="2"/>
              <a:buChar char="Ø"/>
            </a:pPr>
            <a:endParaRPr lang="en-GB" dirty="0" smtClean="0"/>
          </a:p>
          <a:p>
            <a:pPr marL="0" lvl="1">
              <a:buFont typeface="Wingdings" pitchFamily="2" charset="2"/>
              <a:buChar char="Ø"/>
            </a:pPr>
            <a:r>
              <a:rPr lang="en-GB" dirty="0" smtClean="0"/>
              <a:t>Also a smaller structural change to improve the reading of the logic for the rules of when a Start Up Cost would be considered payable or recoverable.</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 Changes (TSC Part B F.11.4.1)</a:t>
            </a:r>
            <a:endParaRPr lang="en-IE" sz="2400" b="1" u="sng" dirty="0"/>
          </a:p>
        </p:txBody>
      </p:sp>
      <p:pic>
        <p:nvPicPr>
          <p:cNvPr id="7"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15139" t="41154" r="32222" b="33846"/>
          <a:stretch/>
        </p:blipFill>
        <p:spPr bwMode="auto">
          <a:xfrm>
            <a:off x="1600200" y="2057400"/>
            <a:ext cx="4813300" cy="247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6929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 Changes (TSC Part B F.11.4.2)</a:t>
            </a:r>
            <a:endParaRPr lang="en-IE" sz="2400" b="1" u="sng" dirty="0"/>
          </a:p>
        </p:txBody>
      </p:sp>
      <p:pic>
        <p:nvPicPr>
          <p:cNvPr id="9"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19126" t="38535" r="23413" b="32454"/>
          <a:stretch/>
        </p:blipFill>
        <p:spPr bwMode="auto">
          <a:xfrm>
            <a:off x="1600199" y="2079170"/>
            <a:ext cx="5254171" cy="28738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838200" y="620688"/>
            <a:ext cx="7315200" cy="461665"/>
          </a:xfrm>
          <a:prstGeom prst="rect">
            <a:avLst/>
          </a:prstGeom>
          <a:noFill/>
        </p:spPr>
        <p:txBody>
          <a:bodyPr wrap="square" rtlCol="0">
            <a:spAutoFit/>
          </a:bodyPr>
          <a:lstStyle/>
          <a:p>
            <a:pPr algn="ctr"/>
            <a:r>
              <a:rPr lang="en-GB" sz="2400" b="1" u="sng" dirty="0" smtClean="0"/>
              <a:t>Legal Drafting Changes (TSC Part B F.11.2.2 and F.11.2.4)</a:t>
            </a:r>
            <a:endParaRPr lang="en-IE" sz="2400" b="1" u="sng" dirty="0"/>
          </a:p>
        </p:txBody>
      </p:sp>
      <p:pic>
        <p:nvPicPr>
          <p:cNvPr id="102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12975" t="27318" r="23918" b="25405"/>
          <a:stretch/>
        </p:blipFill>
        <p:spPr bwMode="auto">
          <a:xfrm>
            <a:off x="1625850" y="1295400"/>
            <a:ext cx="5770605" cy="46832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0237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3139321"/>
          </a:xfrm>
          <a:prstGeom prst="rect">
            <a:avLst/>
          </a:prstGeom>
          <a:noFill/>
        </p:spPr>
        <p:txBody>
          <a:bodyPr wrap="square" rtlCol="0">
            <a:spAutoFit/>
          </a:bodyPr>
          <a:lstStyle/>
          <a:p>
            <a:pPr>
              <a:buFont typeface="Wingdings" pitchFamily="2" charset="2"/>
              <a:buChar char="Ø"/>
            </a:pPr>
            <a:r>
              <a:rPr lang="en-GB" dirty="0" smtClean="0"/>
              <a:t>The current implementation does not reflect the intent of the SEMC Detailed Design, the requirements of which can be summarised as follows:</a:t>
            </a:r>
          </a:p>
          <a:p>
            <a:pPr lvl="1">
              <a:buFont typeface="Wingdings" pitchFamily="2" charset="2"/>
              <a:buChar char="Ø"/>
            </a:pPr>
            <a:r>
              <a:rPr lang="en-US" dirty="0"/>
              <a:t>Non-energy actions to have their fixed costs remunerated through side-payments;</a:t>
            </a:r>
          </a:p>
          <a:p>
            <a:pPr lvl="1">
              <a:buFont typeface="Wingdings" pitchFamily="2" charset="2"/>
              <a:buChar char="Ø"/>
            </a:pPr>
            <a:r>
              <a:rPr lang="en-US" dirty="0"/>
              <a:t>Energy actions can have their fixed costs reflected in, and remunerated through, the imbalance price; and</a:t>
            </a:r>
          </a:p>
          <a:p>
            <a:pPr lvl="1">
              <a:buFont typeface="Wingdings" pitchFamily="2" charset="2"/>
              <a:buChar char="Ø"/>
            </a:pPr>
            <a:r>
              <a:rPr lang="en-US" dirty="0"/>
              <a:t>Ensuring that generators do not over-recover </a:t>
            </a:r>
            <a:r>
              <a:rPr lang="en-US" dirty="0" smtClean="0"/>
              <a:t>fixed costs.</a:t>
            </a:r>
          </a:p>
          <a:p>
            <a:pPr lvl="1">
              <a:buFont typeface="Wingdings" pitchFamily="2" charset="2"/>
              <a:buChar char="Ø"/>
            </a:pPr>
            <a:endParaRPr lang="en-US" dirty="0"/>
          </a:p>
          <a:p>
            <a:pPr lvl="0">
              <a:buFont typeface="Wingdings" pitchFamily="2" charset="2"/>
              <a:buChar char="Ø"/>
            </a:pPr>
            <a:r>
              <a:rPr lang="en-GB" dirty="0">
                <a:solidFill>
                  <a:prstClr val="black"/>
                </a:solidFill>
              </a:rPr>
              <a:t>The current implementation </a:t>
            </a:r>
            <a:r>
              <a:rPr lang="en-GB" dirty="0" smtClean="0">
                <a:solidFill>
                  <a:prstClr val="black"/>
                </a:solidFill>
              </a:rPr>
              <a:t>has an additional element which can remunerate </a:t>
            </a:r>
            <a:r>
              <a:rPr lang="en-GB" dirty="0">
                <a:solidFill>
                  <a:prstClr val="black"/>
                </a:solidFill>
              </a:rPr>
              <a:t>through side-payments </a:t>
            </a:r>
            <a:r>
              <a:rPr lang="en-GB" dirty="0" smtClean="0">
                <a:solidFill>
                  <a:prstClr val="black"/>
                </a:solidFill>
              </a:rPr>
              <a:t>negative imbalance revenues which are not related to energy or non-energy actions, and which are not related to fixed costs.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3139321"/>
          </a:xfrm>
          <a:prstGeom prst="rect">
            <a:avLst/>
          </a:prstGeom>
          <a:noFill/>
        </p:spPr>
        <p:txBody>
          <a:bodyPr wrap="square" rtlCol="0">
            <a:spAutoFit/>
          </a:bodyPr>
          <a:lstStyle/>
          <a:p>
            <a:pPr lvl="0">
              <a:buFont typeface="Wingdings" pitchFamily="2" charset="2"/>
              <a:buChar char="Ø"/>
            </a:pPr>
            <a:r>
              <a:rPr lang="en-IE" dirty="0" smtClean="0"/>
              <a:t>In the Imbalance, Premium, or Discount components, a </a:t>
            </a:r>
            <a:r>
              <a:rPr lang="en-IE" dirty="0"/>
              <a:t>unit would not be </a:t>
            </a:r>
            <a:r>
              <a:rPr lang="en-IE" dirty="0" smtClean="0"/>
              <a:t>settled for </a:t>
            </a:r>
            <a:r>
              <a:rPr lang="en-IE" dirty="0"/>
              <a:t>their biased quantities, but the operating costs considers it still as a part of their </a:t>
            </a:r>
            <a:r>
              <a:rPr lang="en-IE" dirty="0" smtClean="0"/>
              <a:t>costs. This increases </a:t>
            </a:r>
            <a:r>
              <a:rPr lang="en-IE" dirty="0"/>
              <a:t>the operating costs over what is considered in the revenues, and therefore increases the chances of a unit </a:t>
            </a:r>
            <a:r>
              <a:rPr lang="en-IE" dirty="0" smtClean="0"/>
              <a:t>over-recovering through their </a:t>
            </a:r>
            <a:r>
              <a:rPr lang="en-IE" dirty="0"/>
              <a:t>make-whole </a:t>
            </a:r>
            <a:r>
              <a:rPr lang="en-IE" dirty="0" smtClean="0"/>
              <a:t>payments;</a:t>
            </a:r>
          </a:p>
          <a:p>
            <a:pPr lvl="0">
              <a:buFont typeface="Wingdings" pitchFamily="2" charset="2"/>
              <a:buChar char="Ø"/>
            </a:pPr>
            <a:endParaRPr lang="en-IE" dirty="0" smtClean="0"/>
          </a:p>
          <a:p>
            <a:pPr lvl="0">
              <a:buFont typeface="Wingdings" pitchFamily="2" charset="2"/>
              <a:buChar char="Ø"/>
            </a:pPr>
            <a:r>
              <a:rPr lang="en-GB" dirty="0" smtClean="0">
                <a:solidFill>
                  <a:prstClr val="black"/>
                </a:solidFill>
              </a:rPr>
              <a:t>Including Trade Opposite TSO and Non-Firm quantities in the costs and not the revenues also increases the operating costs versus revenues, meaning the unit could be made-whole for Imbalance Component revenues related to these quantities. This would act to negate the effect of having this intended different settlement approach for these quantities at the imbalance price.</a:t>
            </a:r>
          </a:p>
        </p:txBody>
      </p:sp>
    </p:spTree>
    <p:extLst>
      <p:ext uri="{BB962C8B-B14F-4D97-AF65-F5344CB8AC3E}">
        <p14:creationId xmlns:p14="http://schemas.microsoft.com/office/powerpoint/2010/main" val="4114035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2585323"/>
          </a:xfrm>
          <a:prstGeom prst="rect">
            <a:avLst/>
          </a:prstGeom>
          <a:noFill/>
        </p:spPr>
        <p:txBody>
          <a:bodyPr wrap="square" rtlCol="0">
            <a:spAutoFit/>
          </a:bodyPr>
          <a:lstStyle/>
          <a:p>
            <a:pPr lvl="0">
              <a:buFont typeface="Wingdings" pitchFamily="2" charset="2"/>
              <a:buChar char="Ø"/>
            </a:pPr>
            <a:r>
              <a:rPr lang="en-GB" dirty="0" smtClean="0">
                <a:solidFill>
                  <a:prstClr val="black"/>
                </a:solidFill>
              </a:rPr>
              <a:t>These elements all have an impact on Imperfections costs, where in the long term not implementing the modification would increase costs to Suppliers and therefore consumers, and in the short term this would not have been considered in the setting of the Imperfections tariff for this year;</a:t>
            </a:r>
          </a:p>
          <a:p>
            <a:pPr lvl="0">
              <a:buFont typeface="Wingdings" pitchFamily="2" charset="2"/>
              <a:buChar char="Ø"/>
            </a:pPr>
            <a:endParaRPr lang="en-GB" dirty="0" smtClean="0"/>
          </a:p>
          <a:p>
            <a:pPr lvl="0">
              <a:buFont typeface="Wingdings" pitchFamily="2" charset="2"/>
              <a:buChar char="Ø"/>
            </a:pPr>
            <a:r>
              <a:rPr lang="en-GB" dirty="0" smtClean="0"/>
              <a:t>Also the imbalance revenues are an important signal which need to be maintained to promote competition and efficiency in the market. Without implementing this modification there would be an unintended means of a participant potentially insulating themselves from this signal.</a:t>
            </a:r>
          </a:p>
        </p:txBody>
      </p:sp>
    </p:spTree>
    <p:extLst>
      <p:ext uri="{BB962C8B-B14F-4D97-AF65-F5344CB8AC3E}">
        <p14:creationId xmlns:p14="http://schemas.microsoft.com/office/powerpoint/2010/main" val="1935969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Owner xmlns="dc3cbcaf-73a2-4350-a64d-b08171893ba7">
      <UserInfo>
        <DisplayName>Kerin, Martin</DisplayName>
        <AccountId>103</AccountId>
        <AccountType/>
      </UserInfo>
    </Document_x0020_Owner>
    <Year xmlns="dc3cbcaf-73a2-4350-a64d-b08171893ba7">Mods</Year>
    <vnfu xmlns="dc3cbcaf-73a2-4350-a64d-b08171893ba7" xsi:nil="true"/>
    <iab7cdb7554d4997ae876b11632fa575 xmlns="3cada6dc-2705-46ed-bab2-0b2cd6d935ca">
      <Terms xmlns="http://schemas.microsoft.com/office/infopath/2007/PartnerControls"/>
    </iab7cdb7554d4997ae876b11632fa575>
    <Month xmlns="dc3cbcaf-73a2-4350-a64d-b08171893ba7" xsi:nil="true"/>
    <TaxCatchAll xmlns="3cada6dc-2705-46ed-bab2-0b2cd6d935ca"/>
    <pjiq xmlns="dc3cbcaf-73a2-4350-a64d-b08171893ba7" xsi:nil="true"/>
    <Doc_x0020_Type xmlns="dc3cbcaf-73a2-4350-a64d-b08171893ba7">MJK</Doc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D6908EC11BE974D87FEAEA0F83B2547" ma:contentTypeVersion="21" ma:contentTypeDescription="Create a new document." ma:contentTypeScope="" ma:versionID="edb5ea222871727227af2980e612fadf">
  <xsd:schema xmlns:xsd="http://www.w3.org/2001/XMLSchema" xmlns:xs="http://www.w3.org/2001/XMLSchema" xmlns:p="http://schemas.microsoft.com/office/2006/metadata/properties" xmlns:ns2="dc3cbcaf-73a2-4350-a64d-b08171893ba7" xmlns:ns3="3cada6dc-2705-46ed-bab2-0b2cd6d935ca" targetNamespace="http://schemas.microsoft.com/office/2006/metadata/properties" ma:root="true" ma:fieldsID="59f9e5b5e8de20bd786757da609dae0e" ns2:_="" ns3:_="">
    <xsd:import namespace="dc3cbcaf-73a2-4350-a64d-b08171893ba7"/>
    <xsd:import namespace="3cada6dc-2705-46ed-bab2-0b2cd6d935ca"/>
    <xsd:element name="properties">
      <xsd:complexType>
        <xsd:sequence>
          <xsd:element name="documentManagement">
            <xsd:complexType>
              <xsd:all>
                <xsd:element ref="ns2:Document_x0020_Owner"/>
                <xsd:element ref="ns2:Doc_x0020_Type" minOccurs="0"/>
                <xsd:element ref="ns2:Year" minOccurs="0"/>
                <xsd:element ref="ns2:Month" minOccurs="0"/>
                <xsd:element ref="ns3:iab7cdb7554d4997ae876b11632fa575" minOccurs="0"/>
                <xsd:element ref="ns3:TaxCatchAll" minOccurs="0"/>
                <xsd:element ref="ns3:TaxCatchAllLabel" minOccurs="0"/>
                <xsd:element ref="ns2:pjiq" minOccurs="0"/>
                <xsd:element ref="ns2:vnf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3cbcaf-73a2-4350-a64d-b08171893ba7" elementFormDefault="qualified">
    <xsd:import namespace="http://schemas.microsoft.com/office/2006/documentManagement/types"/>
    <xsd:import namespace="http://schemas.microsoft.com/office/infopath/2007/PartnerControls"/>
    <xsd:element name="Document_x0020_Owner" ma:index="4" ma:displayName="Document Owner" ma:list="UserInfo" ma:SharePointGroup="28" ma:internalName="Document_x0020_Owner"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c_x0020_Type" ma:index="5" nillable="true" ma:displayName="Doc Type" ma:internalName="Doc_x0020_Type" ma:readOnly="false">
      <xsd:simpleType>
        <xsd:restriction base="dms:Text">
          <xsd:maxLength value="255"/>
        </xsd:restriction>
      </xsd:simpleType>
    </xsd:element>
    <xsd:element name="Year" ma:index="6" nillable="true" ma:displayName="Year" ma:internalName="Year" ma:readOnly="false">
      <xsd:simpleType>
        <xsd:restriction base="dms:Text">
          <xsd:maxLength value="255"/>
        </xsd:restriction>
      </xsd:simpleType>
    </xsd:element>
    <xsd:element name="Month" ma:index="7" nillable="true" ma:displayName="Month" ma:internalName="Month" ma:readOnly="false">
      <xsd:simpleType>
        <xsd:restriction base="dms:Text">
          <xsd:maxLength value="255"/>
        </xsd:restriction>
      </xsd:simpleType>
    </xsd:element>
    <xsd:element name="pjiq" ma:index="17" nillable="true" ma:displayName="File Type" ma:internalName="pjiq">
      <xsd:simpleType>
        <xsd:restriction base="dms:Text"/>
      </xsd:simpleType>
    </xsd:element>
    <xsd:element name="vnfu" ma:index="18" nillable="true" ma:displayName="Market Type" ma:internalName="vnfu">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13"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E0E7E0-217E-4199-B19D-BEC26CDF4E05}">
  <ds:schemaRefs>
    <ds:schemaRef ds:uri="http://purl.org/dc/terms/"/>
    <ds:schemaRef ds:uri="http://purl.org/dc/elements/1.1/"/>
    <ds:schemaRef ds:uri="3cada6dc-2705-46ed-bab2-0b2cd6d935ca"/>
    <ds:schemaRef ds:uri="http://schemas.microsoft.com/office/infopath/2007/PartnerControls"/>
    <ds:schemaRef ds:uri="http://schemas.microsoft.com/office/2006/documentManagement/types"/>
    <ds:schemaRef ds:uri="http://purl.org/dc/dcmitype/"/>
    <ds:schemaRef ds:uri="dc3cbcaf-73a2-4350-a64d-b08171893ba7"/>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7420AB2-A06D-4C27-AE6E-453BA92E2354}">
  <ds:schemaRefs>
    <ds:schemaRef ds:uri="http://schemas.microsoft.com/sharepoint/v3/contenttype/forms"/>
  </ds:schemaRefs>
</ds:datastoreItem>
</file>

<file path=customXml/itemProps3.xml><?xml version="1.0" encoding="utf-8"?>
<ds:datastoreItem xmlns:ds="http://schemas.openxmlformats.org/officeDocument/2006/customXml" ds:itemID="{280FB6ED-A07D-4FC1-9F56-D1A68C2EA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3cbcaf-73a2-4350-a64d-b08171893ba7"/>
    <ds:schemaRef ds:uri="3cada6dc-2705-46ed-bab2-0b2cd6d935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488</TotalTime>
  <Words>577</Words>
  <Application>Microsoft Office PowerPoint</Application>
  <PresentationFormat>On-screen Show (4:3)</PresentationFormat>
  <Paragraphs>38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Mod_34_18</dc:title>
  <dc:creator>Kerin, Martin</dc:creator>
  <cp:lastModifiedBy>Linnane, Sandra</cp:lastModifiedBy>
  <cp:revision>22</cp:revision>
  <dcterms:created xsi:type="dcterms:W3CDTF">2006-08-16T00:00:00Z</dcterms:created>
  <dcterms:modified xsi:type="dcterms:W3CDTF">2018-12-10T16:26:13Z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0x0101000D6908EC11BE974D87FEAEA0F83B2547</vt:lpwstr>
  </property>
  <property fmtid="{D5CDD505-2E9C-101B-9397-08002B2CF9AE}" pid="3" name="File Category">
    <vt:lpwstr/>
  </property>
</Properties>
</file>