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7"/>
  </p:notesMasterIdLst>
  <p:sldIdLst>
    <p:sldId id="256" r:id="rId5"/>
    <p:sldId id="257" r:id="rId6"/>
    <p:sldId id="262" r:id="rId7"/>
    <p:sldId id="260" r:id="rId8"/>
    <p:sldId id="268" r:id="rId9"/>
    <p:sldId id="266" r:id="rId10"/>
    <p:sldId id="267" r:id="rId11"/>
    <p:sldId id="270" r:id="rId12"/>
    <p:sldId id="271" r:id="rId13"/>
    <p:sldId id="264" r:id="rId14"/>
    <p:sldId id="265" r:id="rId15"/>
    <p:sldId id="26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3384" y="-15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1F4A29-030D-4B4F-B785-7ED1ED9ADCB5}" type="datetimeFigureOut">
              <a:rPr lang="en-IE" smtClean="0"/>
              <a:pPr/>
              <a:t>10/12/2018</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9964B5-F27B-4079-9831-3A1C4054BA10}" type="slidenum">
              <a:rPr lang="en-IE" smtClean="0"/>
              <a:pPr/>
              <a:t>‹#›</a:t>
            </a:fld>
            <a:endParaRPr lang="en-IE"/>
          </a:p>
        </p:txBody>
      </p:sp>
    </p:spTree>
    <p:extLst>
      <p:ext uri="{BB962C8B-B14F-4D97-AF65-F5344CB8AC3E}">
        <p14:creationId xmlns:p14="http://schemas.microsoft.com/office/powerpoint/2010/main" val="1148792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12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1D8BD707-D9CF-40AE-B4C6-C98DA3205C09}" type="datetimeFigureOut">
              <a:rPr lang="en-US" smtClean="0"/>
              <a:pPr/>
              <a:t>12/10/2018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1D8BD707-D9CF-40AE-B4C6-C98DA3205C09}" type="datetimeFigureOut">
              <a:rPr lang="en-US" smtClean="0"/>
              <a:pPr/>
              <a:t>12/10/2018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1D8BD707-D9CF-40AE-B4C6-C98DA3205C09}" type="datetimeFigureOut">
              <a:rPr lang="en-US" smtClean="0"/>
              <a:pPr/>
              <a:t>12/10/2018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1D8BD707-D9CF-40AE-B4C6-C98DA3205C09}" type="datetimeFigureOut">
              <a:rPr lang="en-US" smtClean="0"/>
              <a:pPr/>
              <a:t>12/10/2018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1D8BD707-D9CF-40AE-B4C6-C98DA3205C09}" type="datetimeFigureOut">
              <a:rPr lang="en-US" smtClean="0"/>
              <a:pPr/>
              <a:t>12/10/2018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1D8BD707-D9CF-40AE-B4C6-C98DA3205C09}" type="datetimeFigureOut">
              <a:rPr lang="en-US" smtClean="0"/>
              <a:pPr/>
              <a:t>12/10/2018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1D8BD707-D9CF-40AE-B4C6-C98DA3205C09}" type="datetimeFigureOut">
              <a:rPr lang="en-US" smtClean="0"/>
              <a:pPr/>
              <a:t>12/10/2018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308304" y="188640"/>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17" name="TextBox 16"/>
          <p:cNvSpPr txBox="1"/>
          <p:nvPr/>
        </p:nvSpPr>
        <p:spPr>
          <a:xfrm>
            <a:off x="1547664" y="1600200"/>
            <a:ext cx="5832648" cy="4308872"/>
          </a:xfrm>
          <a:prstGeom prst="rect">
            <a:avLst/>
          </a:prstGeom>
          <a:noFill/>
        </p:spPr>
        <p:txBody>
          <a:bodyPr wrap="square" rtlCol="0">
            <a:spAutoFit/>
          </a:bodyPr>
          <a:lstStyle/>
          <a:p>
            <a:pPr algn="ctr"/>
            <a:r>
              <a:rPr lang="en-GB" sz="3800" b="1" dirty="0" smtClean="0"/>
              <a:t>Mod_38_18 </a:t>
            </a:r>
          </a:p>
          <a:p>
            <a:pPr algn="ctr"/>
            <a:r>
              <a:rPr lang="en-IE" sz="4000" b="1" dirty="0"/>
              <a:t>Limitation of Capacity Market Difference Payments to Loss Adjusted Metered Quantity</a:t>
            </a:r>
            <a:r>
              <a:rPr lang="en-IE" sz="4000" b="1" dirty="0" smtClean="0"/>
              <a:t>.</a:t>
            </a:r>
            <a:endParaRPr lang="en-GB" sz="3800" b="1" dirty="0" smtClean="0"/>
          </a:p>
          <a:p>
            <a:pPr algn="ctr"/>
            <a:r>
              <a:rPr lang="en-GB" sz="3800" b="1" dirty="0" smtClean="0"/>
              <a:t>12</a:t>
            </a:r>
            <a:r>
              <a:rPr lang="en-GB" sz="3800" b="1" baseline="30000" dirty="0" smtClean="0"/>
              <a:t>th</a:t>
            </a:r>
            <a:r>
              <a:rPr lang="en-GB" sz="3800" b="1" dirty="0" smtClean="0"/>
              <a:t> December 2018</a:t>
            </a:r>
          </a:p>
          <a:p>
            <a:pPr algn="ctr"/>
            <a:endParaRPr lang="en-GB" sz="3800" b="1"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251520" y="1295400"/>
            <a:ext cx="8496944" cy="877163"/>
          </a:xfrm>
          <a:prstGeom prst="rect">
            <a:avLst/>
          </a:prstGeom>
          <a:noFill/>
        </p:spPr>
        <p:txBody>
          <a:bodyPr wrap="square" rtlCol="0">
            <a:spAutoFit/>
          </a:bodyPr>
          <a:lstStyle/>
          <a:p>
            <a:endParaRPr lang="en-GB" sz="1500" dirty="0" smtClean="0"/>
          </a:p>
          <a:p>
            <a:pPr lvl="0"/>
            <a:endParaRPr lang="en-GB" dirty="0" smtClean="0"/>
          </a:p>
          <a:p>
            <a:pPr marL="0" lvl="1">
              <a:buFont typeface="Wingdings" pitchFamily="2" charset="2"/>
              <a:buChar char="Ø"/>
            </a:pPr>
            <a:endParaRPr lang="en-GB" dirty="0" smtClean="0"/>
          </a:p>
        </p:txBody>
      </p:sp>
      <p:sp>
        <p:nvSpPr>
          <p:cNvPr id="8" name="TextBox 7"/>
          <p:cNvSpPr txBox="1"/>
          <p:nvPr/>
        </p:nvSpPr>
        <p:spPr>
          <a:xfrm>
            <a:off x="1619672" y="620688"/>
            <a:ext cx="5832648" cy="830997"/>
          </a:xfrm>
          <a:prstGeom prst="rect">
            <a:avLst/>
          </a:prstGeom>
          <a:noFill/>
        </p:spPr>
        <p:txBody>
          <a:bodyPr wrap="square" rtlCol="0">
            <a:spAutoFit/>
          </a:bodyPr>
          <a:lstStyle/>
          <a:p>
            <a:pPr algn="ctr"/>
            <a:r>
              <a:rPr lang="en-GB" sz="2400" b="1" u="sng" dirty="0" smtClean="0"/>
              <a:t>Justification and Implications of Not Implementing</a:t>
            </a:r>
            <a:endParaRPr lang="en-IE" sz="2400" b="1" u="sng" dirty="0"/>
          </a:p>
        </p:txBody>
      </p:sp>
      <p:sp>
        <p:nvSpPr>
          <p:cNvPr id="11" name="TextBox 10"/>
          <p:cNvSpPr txBox="1"/>
          <p:nvPr/>
        </p:nvSpPr>
        <p:spPr>
          <a:xfrm>
            <a:off x="762000" y="1676400"/>
            <a:ext cx="7924800" cy="3416320"/>
          </a:xfrm>
          <a:prstGeom prst="rect">
            <a:avLst/>
          </a:prstGeom>
          <a:noFill/>
        </p:spPr>
        <p:txBody>
          <a:bodyPr wrap="square" rtlCol="0">
            <a:spAutoFit/>
          </a:bodyPr>
          <a:lstStyle/>
          <a:p>
            <a:pPr lvl="0">
              <a:buFont typeface="Wingdings" pitchFamily="2" charset="2"/>
              <a:buChar char="Ø"/>
            </a:pPr>
            <a:r>
              <a:rPr lang="en-US" dirty="0" smtClean="0"/>
              <a:t>Having </a:t>
            </a:r>
            <a:r>
              <a:rPr lang="en-US" dirty="0"/>
              <a:t>an unlimited hedge for all trade amounts can be used for speculative reasons and not based on protecting customers from price </a:t>
            </a:r>
            <a:r>
              <a:rPr lang="en-US" dirty="0" smtClean="0"/>
              <a:t>spikes;</a:t>
            </a:r>
          </a:p>
          <a:p>
            <a:pPr lvl="0">
              <a:buFont typeface="Wingdings" pitchFamily="2" charset="2"/>
              <a:buChar char="Ø"/>
            </a:pPr>
            <a:r>
              <a:rPr lang="en-US" dirty="0" smtClean="0"/>
              <a:t>Introducing </a:t>
            </a:r>
            <a:r>
              <a:rPr lang="en-US" dirty="0"/>
              <a:t>this change would maintain the incentive on suppliers to trade in the ex-ante markets to </a:t>
            </a:r>
            <a:r>
              <a:rPr lang="en-US" dirty="0" err="1"/>
              <a:t>minimise</a:t>
            </a:r>
            <a:r>
              <a:rPr lang="en-US" dirty="0"/>
              <a:t> exposure to imbalances, one of the higher level intentions in the energy market </a:t>
            </a:r>
            <a:r>
              <a:rPr lang="en-US" dirty="0" smtClean="0"/>
              <a:t>policies of balance responsibility;</a:t>
            </a:r>
          </a:p>
          <a:p>
            <a:pPr lvl="0">
              <a:buFont typeface="Wingdings" pitchFamily="2" charset="2"/>
              <a:buChar char="Ø"/>
            </a:pPr>
            <a:r>
              <a:rPr lang="en-US" dirty="0" smtClean="0"/>
              <a:t>It also maintains the </a:t>
            </a:r>
            <a:r>
              <a:rPr lang="en-US" dirty="0"/>
              <a:t>higher level intentions from the capacity market </a:t>
            </a:r>
            <a:r>
              <a:rPr lang="en-US" dirty="0" smtClean="0"/>
              <a:t>policies, which is that consumers are protected against spikes in the price in any of the ex-ante or balancing markets above the Strike Price;</a:t>
            </a:r>
          </a:p>
          <a:p>
            <a:pPr lvl="0">
              <a:buFont typeface="Wingdings" pitchFamily="2" charset="2"/>
              <a:buChar char="Ø"/>
            </a:pPr>
            <a:r>
              <a:rPr lang="en-US" dirty="0" smtClean="0"/>
              <a:t>Having difference payments for trades in excess of metered demand reduces </a:t>
            </a:r>
            <a:r>
              <a:rPr lang="en-US" dirty="0"/>
              <a:t>the incentive to trade in a way which </a:t>
            </a:r>
            <a:r>
              <a:rPr lang="en-US" dirty="0" err="1"/>
              <a:t>minimises</a:t>
            </a:r>
            <a:r>
              <a:rPr lang="en-US" dirty="0"/>
              <a:t> exposure to </a:t>
            </a:r>
            <a:r>
              <a:rPr lang="en-US" dirty="0" smtClean="0"/>
              <a:t>imbalances. In certain </a:t>
            </a:r>
            <a:r>
              <a:rPr lang="en-US" dirty="0"/>
              <a:t>scenarios may encourage trading in a way which </a:t>
            </a:r>
            <a:r>
              <a:rPr lang="en-US" dirty="0" smtClean="0"/>
              <a:t>drives large </a:t>
            </a:r>
            <a:r>
              <a:rPr lang="en-US" dirty="0"/>
              <a:t>imbalances, which undermines the higher level intentions in the energy </a:t>
            </a:r>
            <a:r>
              <a:rPr lang="en-US" dirty="0" smtClean="0"/>
              <a:t>market</a:t>
            </a:r>
            <a:r>
              <a:rPr lang="en-US" dirty="0"/>
              <a:t>.</a:t>
            </a:r>
          </a:p>
        </p:txBody>
      </p:sp>
    </p:spTree>
    <p:extLst>
      <p:ext uri="{BB962C8B-B14F-4D97-AF65-F5344CB8AC3E}">
        <p14:creationId xmlns:p14="http://schemas.microsoft.com/office/powerpoint/2010/main" val="41140350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251520" y="1295400"/>
            <a:ext cx="8496944" cy="877163"/>
          </a:xfrm>
          <a:prstGeom prst="rect">
            <a:avLst/>
          </a:prstGeom>
          <a:noFill/>
        </p:spPr>
        <p:txBody>
          <a:bodyPr wrap="square" rtlCol="0">
            <a:spAutoFit/>
          </a:bodyPr>
          <a:lstStyle/>
          <a:p>
            <a:endParaRPr lang="en-GB" sz="1500" dirty="0" smtClean="0"/>
          </a:p>
          <a:p>
            <a:pPr lvl="0"/>
            <a:endParaRPr lang="en-GB" dirty="0" smtClean="0"/>
          </a:p>
          <a:p>
            <a:pPr marL="0" lvl="1">
              <a:buFont typeface="Wingdings" pitchFamily="2" charset="2"/>
              <a:buChar char="Ø"/>
            </a:pPr>
            <a:endParaRPr lang="en-GB" dirty="0" smtClean="0"/>
          </a:p>
        </p:txBody>
      </p:sp>
      <p:sp>
        <p:nvSpPr>
          <p:cNvPr id="8" name="TextBox 7"/>
          <p:cNvSpPr txBox="1"/>
          <p:nvPr/>
        </p:nvSpPr>
        <p:spPr>
          <a:xfrm>
            <a:off x="1619672" y="620688"/>
            <a:ext cx="5832648" cy="830997"/>
          </a:xfrm>
          <a:prstGeom prst="rect">
            <a:avLst/>
          </a:prstGeom>
          <a:noFill/>
        </p:spPr>
        <p:txBody>
          <a:bodyPr wrap="square" rtlCol="0">
            <a:spAutoFit/>
          </a:bodyPr>
          <a:lstStyle/>
          <a:p>
            <a:pPr algn="ctr"/>
            <a:r>
              <a:rPr lang="en-GB" sz="2400" b="1" u="sng" dirty="0" smtClean="0"/>
              <a:t>Justification and Implications of Not Implementing</a:t>
            </a:r>
            <a:endParaRPr lang="en-IE" sz="2400" b="1" u="sng" dirty="0"/>
          </a:p>
        </p:txBody>
      </p:sp>
      <p:sp>
        <p:nvSpPr>
          <p:cNvPr id="11" name="TextBox 10"/>
          <p:cNvSpPr txBox="1"/>
          <p:nvPr/>
        </p:nvSpPr>
        <p:spPr>
          <a:xfrm>
            <a:off x="762000" y="1676400"/>
            <a:ext cx="7924800" cy="4524315"/>
          </a:xfrm>
          <a:prstGeom prst="rect">
            <a:avLst/>
          </a:prstGeom>
          <a:noFill/>
        </p:spPr>
        <p:txBody>
          <a:bodyPr wrap="square" rtlCol="0">
            <a:spAutoFit/>
          </a:bodyPr>
          <a:lstStyle/>
          <a:p>
            <a:pPr lvl="0">
              <a:buFont typeface="Wingdings" pitchFamily="2" charset="2"/>
              <a:buChar char="Ø"/>
            </a:pPr>
            <a:r>
              <a:rPr lang="en-US" dirty="0" smtClean="0"/>
              <a:t>Because </a:t>
            </a:r>
            <a:r>
              <a:rPr lang="en-US" dirty="0"/>
              <a:t>the Difference Charges available are based on the amount of actual consumption in the period, the Difference Payments for trades in excess of the actual consumption cannot be sourced from these payments, i.e. they are part of the hole in the </a:t>
            </a:r>
            <a:r>
              <a:rPr lang="en-US" dirty="0" smtClean="0"/>
              <a:t>hedge;</a:t>
            </a:r>
          </a:p>
          <a:p>
            <a:pPr lvl="0">
              <a:buFont typeface="Wingdings" pitchFamily="2" charset="2"/>
              <a:buChar char="Ø"/>
            </a:pPr>
            <a:r>
              <a:rPr lang="en-US" dirty="0" smtClean="0"/>
              <a:t>Take the simplest </a:t>
            </a:r>
            <a:r>
              <a:rPr lang="en-US" dirty="0"/>
              <a:t>regular </a:t>
            </a:r>
            <a:r>
              <a:rPr lang="en-US" dirty="0" smtClean="0"/>
              <a:t>case, assuming that </a:t>
            </a:r>
            <a:r>
              <a:rPr lang="en-US" dirty="0"/>
              <a:t>the suppliers </a:t>
            </a:r>
            <a:r>
              <a:rPr lang="en-US" dirty="0" smtClean="0"/>
              <a:t>are aiming to purchase enough </a:t>
            </a:r>
            <a:r>
              <a:rPr lang="en-US" dirty="0"/>
              <a:t>to meet their metered quantities and capacity units structure their units to sell their obligated quantities. This would mean that charges in would meet the payments </a:t>
            </a:r>
            <a:r>
              <a:rPr lang="en-US" dirty="0" smtClean="0"/>
              <a:t>out;</a:t>
            </a:r>
          </a:p>
          <a:p>
            <a:pPr lvl="0">
              <a:buFont typeface="Wingdings" pitchFamily="2" charset="2"/>
              <a:buChar char="Ø"/>
            </a:pPr>
            <a:r>
              <a:rPr lang="en-US" dirty="0" smtClean="0"/>
              <a:t>Once there is a situation </a:t>
            </a:r>
            <a:r>
              <a:rPr lang="en-US" dirty="0"/>
              <a:t>where suppliers are buying </a:t>
            </a:r>
            <a:r>
              <a:rPr lang="en-US" dirty="0" smtClean="0"/>
              <a:t>much more </a:t>
            </a:r>
            <a:r>
              <a:rPr lang="en-US" dirty="0"/>
              <a:t>than the metered demand, then the scaling factor being included in the charge creates a hole in the hedge. In that case the quantity eligible for a payment increases, but the quantity exposed for the charge does not increase. This has the effect of needing to increase the amount </a:t>
            </a:r>
            <a:r>
              <a:rPr lang="en-US" dirty="0" err="1"/>
              <a:t>socialised</a:t>
            </a:r>
            <a:r>
              <a:rPr lang="en-US" dirty="0"/>
              <a:t> among all suppliers, and therefore charged to all consumers, </a:t>
            </a:r>
            <a:r>
              <a:rPr lang="en-US" dirty="0" smtClean="0"/>
              <a:t>through the </a:t>
            </a:r>
            <a:r>
              <a:rPr lang="en-US" dirty="0"/>
              <a:t>Difference Payment </a:t>
            </a:r>
            <a:r>
              <a:rPr lang="en-US" dirty="0" err="1"/>
              <a:t>Socialisation</a:t>
            </a:r>
            <a:r>
              <a:rPr lang="en-US" dirty="0"/>
              <a:t> </a:t>
            </a:r>
            <a:r>
              <a:rPr lang="en-US" dirty="0" smtClean="0"/>
              <a:t>Charge;</a:t>
            </a:r>
          </a:p>
          <a:p>
            <a:pPr lvl="0">
              <a:buFont typeface="Wingdings" pitchFamily="2" charset="2"/>
              <a:buChar char="Ø"/>
            </a:pPr>
            <a:r>
              <a:rPr lang="en-US" dirty="0" smtClean="0"/>
              <a:t>The potential </a:t>
            </a:r>
            <a:r>
              <a:rPr lang="en-US" dirty="0"/>
              <a:t>for this activity </a:t>
            </a:r>
            <a:r>
              <a:rPr lang="en-US" dirty="0" smtClean="0"/>
              <a:t>would not have been </a:t>
            </a:r>
            <a:r>
              <a:rPr lang="en-US" dirty="0"/>
              <a:t>considered as part of the analysis to determine the level of this charge to apply for </a:t>
            </a:r>
            <a:r>
              <a:rPr lang="en-US" dirty="0" smtClean="0"/>
              <a:t>go-live.</a:t>
            </a:r>
            <a:endParaRPr lang="en-US" dirty="0"/>
          </a:p>
        </p:txBody>
      </p:sp>
    </p:spTree>
    <p:extLst>
      <p:ext uri="{BB962C8B-B14F-4D97-AF65-F5344CB8AC3E}">
        <p14:creationId xmlns:p14="http://schemas.microsoft.com/office/powerpoint/2010/main" val="37932384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251520" y="1295400"/>
            <a:ext cx="8496944" cy="877163"/>
          </a:xfrm>
          <a:prstGeom prst="rect">
            <a:avLst/>
          </a:prstGeom>
          <a:noFill/>
        </p:spPr>
        <p:txBody>
          <a:bodyPr wrap="square" rtlCol="0">
            <a:spAutoFit/>
          </a:bodyPr>
          <a:lstStyle/>
          <a:p>
            <a:endParaRPr lang="en-GB" sz="1500" dirty="0" smtClean="0"/>
          </a:p>
          <a:p>
            <a:pPr lvl="0"/>
            <a:endParaRPr lang="en-GB" dirty="0" smtClean="0"/>
          </a:p>
          <a:p>
            <a:pPr marL="0" lvl="1">
              <a:buFont typeface="Wingdings" pitchFamily="2" charset="2"/>
              <a:buChar char="Ø"/>
            </a:pPr>
            <a:endParaRPr lang="en-GB" dirty="0" smtClean="0"/>
          </a:p>
        </p:txBody>
      </p:sp>
      <p:sp>
        <p:nvSpPr>
          <p:cNvPr id="8" name="TextBox 7"/>
          <p:cNvSpPr txBox="1"/>
          <p:nvPr/>
        </p:nvSpPr>
        <p:spPr>
          <a:xfrm>
            <a:off x="1619672" y="620688"/>
            <a:ext cx="5832648" cy="830997"/>
          </a:xfrm>
          <a:prstGeom prst="rect">
            <a:avLst/>
          </a:prstGeom>
          <a:noFill/>
        </p:spPr>
        <p:txBody>
          <a:bodyPr wrap="square" rtlCol="0">
            <a:spAutoFit/>
          </a:bodyPr>
          <a:lstStyle/>
          <a:p>
            <a:pPr algn="ctr"/>
            <a:r>
              <a:rPr lang="en-GB" sz="2400" b="1" u="sng" dirty="0" smtClean="0"/>
              <a:t>Justification and Implications of Not Implementing</a:t>
            </a:r>
            <a:endParaRPr lang="en-IE" sz="2400" b="1" u="sng" dirty="0"/>
          </a:p>
        </p:txBody>
      </p:sp>
      <p:sp>
        <p:nvSpPr>
          <p:cNvPr id="11" name="TextBox 10"/>
          <p:cNvSpPr txBox="1"/>
          <p:nvPr/>
        </p:nvSpPr>
        <p:spPr>
          <a:xfrm>
            <a:off x="762000" y="1676400"/>
            <a:ext cx="7924800" cy="4801314"/>
          </a:xfrm>
          <a:prstGeom prst="rect">
            <a:avLst/>
          </a:prstGeom>
          <a:noFill/>
        </p:spPr>
        <p:txBody>
          <a:bodyPr wrap="square" rtlCol="0">
            <a:spAutoFit/>
          </a:bodyPr>
          <a:lstStyle/>
          <a:p>
            <a:pPr>
              <a:buFont typeface="Wingdings" pitchFamily="2" charset="2"/>
              <a:buChar char="Ø"/>
            </a:pPr>
            <a:r>
              <a:rPr lang="en-US" dirty="0"/>
              <a:t>The supplier with the large purchase, large imbalance and large Difference Payment would mostly be receiving this payment from other suppliers through an increased </a:t>
            </a:r>
            <a:r>
              <a:rPr lang="en-US" dirty="0" err="1"/>
              <a:t>socialisation</a:t>
            </a:r>
            <a:r>
              <a:rPr lang="en-US" dirty="0"/>
              <a:t> charge. Depending on their size, the difference payment would be relatively much greater than their own increased </a:t>
            </a:r>
            <a:r>
              <a:rPr lang="en-US" dirty="0" err="1"/>
              <a:t>socialisation</a:t>
            </a:r>
            <a:r>
              <a:rPr lang="en-US" dirty="0"/>
              <a:t> </a:t>
            </a:r>
            <a:r>
              <a:rPr lang="en-US" dirty="0" smtClean="0"/>
              <a:t>charge;</a:t>
            </a:r>
            <a:endParaRPr lang="en-US" dirty="0"/>
          </a:p>
          <a:p>
            <a:pPr lvl="0">
              <a:buFont typeface="Wingdings" pitchFamily="2" charset="2"/>
              <a:buChar char="Ø"/>
            </a:pPr>
            <a:r>
              <a:rPr lang="en-US" dirty="0" smtClean="0"/>
              <a:t>It </a:t>
            </a:r>
            <a:r>
              <a:rPr lang="en-US" dirty="0"/>
              <a:t>can also have </a:t>
            </a:r>
            <a:r>
              <a:rPr lang="en-US" dirty="0" smtClean="0"/>
              <a:t>an impact on </a:t>
            </a:r>
            <a:r>
              <a:rPr lang="en-US" dirty="0"/>
              <a:t>the timing of the difference </a:t>
            </a:r>
            <a:r>
              <a:rPr lang="en-US" dirty="0" smtClean="0"/>
              <a:t>payments. </a:t>
            </a:r>
            <a:r>
              <a:rPr lang="en-US" dirty="0"/>
              <a:t>If there is a large shortfall between the amounts required to be paid </a:t>
            </a:r>
            <a:r>
              <a:rPr lang="en-US" dirty="0" smtClean="0"/>
              <a:t>and </a:t>
            </a:r>
            <a:r>
              <a:rPr lang="en-US" dirty="0"/>
              <a:t>the amounts available to make this payment </a:t>
            </a:r>
            <a:r>
              <a:rPr lang="en-US" dirty="0" smtClean="0"/>
              <a:t>(which </a:t>
            </a:r>
            <a:r>
              <a:rPr lang="en-US" dirty="0"/>
              <a:t>is at least limited by the actual demand on the </a:t>
            </a:r>
            <a:r>
              <a:rPr lang="en-US" dirty="0" smtClean="0"/>
              <a:t>system), </a:t>
            </a:r>
            <a:r>
              <a:rPr lang="en-US" dirty="0"/>
              <a:t>this would result in shortfalls needing to be determined on the difference payments for all suppliers possibly due to the actions of one participant. The participant who causes this </a:t>
            </a:r>
            <a:r>
              <a:rPr lang="en-US" dirty="0" err="1"/>
              <a:t>behaviour</a:t>
            </a:r>
            <a:r>
              <a:rPr lang="en-US" dirty="0"/>
              <a:t> to occur would also be subject to these </a:t>
            </a:r>
            <a:r>
              <a:rPr lang="en-US" dirty="0" smtClean="0"/>
              <a:t>shortfalls;</a:t>
            </a:r>
          </a:p>
          <a:p>
            <a:pPr lvl="0">
              <a:buFont typeface="Wingdings" pitchFamily="2" charset="2"/>
              <a:buChar char="Ø"/>
            </a:pPr>
            <a:r>
              <a:rPr lang="en-US" dirty="0" smtClean="0"/>
              <a:t>Therefore </a:t>
            </a:r>
            <a:r>
              <a:rPr lang="en-US" dirty="0"/>
              <a:t>this would cause cash flow issues for all suppliers, where the difference payment would not be available to cover their whole energy revenue between the strike price and the reference price, meaning they will have to cover those charges for a longer period of time than if the amount of payments to be made, and the trading being carried out, was on the basis of meeting the actual consumption of supplier </a:t>
            </a:r>
            <a:r>
              <a:rPr lang="en-US" dirty="0" smtClean="0"/>
              <a:t>customers.</a:t>
            </a:r>
          </a:p>
        </p:txBody>
      </p:sp>
    </p:spTree>
    <p:extLst>
      <p:ext uri="{BB962C8B-B14F-4D97-AF65-F5344CB8AC3E}">
        <p14:creationId xmlns:p14="http://schemas.microsoft.com/office/powerpoint/2010/main" val="19359699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251520" y="1295400"/>
            <a:ext cx="8496944" cy="3970318"/>
          </a:xfrm>
          <a:prstGeom prst="rect">
            <a:avLst/>
          </a:prstGeom>
          <a:noFill/>
        </p:spPr>
        <p:txBody>
          <a:bodyPr wrap="square" rtlCol="0">
            <a:spAutoFit/>
          </a:bodyPr>
          <a:lstStyle/>
          <a:p>
            <a:pPr marL="0" lvl="1">
              <a:buFont typeface="Wingdings" pitchFamily="2" charset="2"/>
              <a:buChar char="Ø"/>
            </a:pPr>
            <a:r>
              <a:rPr lang="en-US" dirty="0"/>
              <a:t>The quantity component of Capacity Market Difference Charges is capped at QCOB, which is the load following obligated quantity. Any Capacity Market Unit in receipt of Capacity Payments in return is obligated to deliver the quantity associated with its QCOB at a price of no greater than the strike price. </a:t>
            </a:r>
          </a:p>
          <a:p>
            <a:pPr marL="0" lvl="1">
              <a:buFont typeface="Wingdings" pitchFamily="2" charset="2"/>
              <a:buChar char="Ø"/>
            </a:pPr>
            <a:endParaRPr lang="en-US" dirty="0"/>
          </a:p>
          <a:p>
            <a:pPr marL="0" lvl="1">
              <a:buFont typeface="Wingdings" pitchFamily="2" charset="2"/>
              <a:buChar char="Ø"/>
            </a:pPr>
            <a:r>
              <a:rPr lang="en-US" dirty="0"/>
              <a:t>Suppliers pay Capacity Charges based on their loss adjusted Metered Quantity during day time hours to fund Capacity Payments and in return receive protection for their demand from prices higher than the strike price. As the TSCB is currently drafted, a Supplier Unit receives protection for any traded quantity even where this may greatly exceed their metered quantity.</a:t>
            </a:r>
          </a:p>
          <a:p>
            <a:pPr marL="0" lvl="1">
              <a:buFont typeface="Wingdings" pitchFamily="2" charset="2"/>
              <a:buChar char="Ø"/>
            </a:pPr>
            <a:endParaRPr lang="en-US" dirty="0"/>
          </a:p>
          <a:p>
            <a:pPr marL="0" lvl="1">
              <a:buFont typeface="Wingdings" pitchFamily="2" charset="2"/>
              <a:buChar char="Ø"/>
            </a:pPr>
            <a:r>
              <a:rPr lang="en-US" dirty="0"/>
              <a:t>This Modification Proposal seeks to confine the protection from high prices to the Supplier Unit’s Metered Quantity and thus aligns Difference Payments with Difference Charges. </a:t>
            </a:r>
          </a:p>
        </p:txBody>
      </p:sp>
      <p:sp>
        <p:nvSpPr>
          <p:cNvPr id="8" name="TextBox 7"/>
          <p:cNvSpPr txBox="1"/>
          <p:nvPr/>
        </p:nvSpPr>
        <p:spPr>
          <a:xfrm>
            <a:off x="1619672" y="620688"/>
            <a:ext cx="5832648" cy="461665"/>
          </a:xfrm>
          <a:prstGeom prst="rect">
            <a:avLst/>
          </a:prstGeom>
          <a:noFill/>
        </p:spPr>
        <p:txBody>
          <a:bodyPr wrap="square" rtlCol="0">
            <a:spAutoFit/>
          </a:bodyPr>
          <a:lstStyle/>
          <a:p>
            <a:pPr algn="ctr"/>
            <a:r>
              <a:rPr lang="en-GB" sz="2400" b="1" u="sng" dirty="0" smtClean="0"/>
              <a:t>Summary Information</a:t>
            </a:r>
            <a:endParaRPr lang="en-IE" sz="2400" b="1" u="sng"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8" name="TextBox 7"/>
          <p:cNvSpPr txBox="1"/>
          <p:nvPr/>
        </p:nvSpPr>
        <p:spPr>
          <a:xfrm>
            <a:off x="838200" y="620688"/>
            <a:ext cx="7315200" cy="461665"/>
          </a:xfrm>
          <a:prstGeom prst="rect">
            <a:avLst/>
          </a:prstGeom>
          <a:noFill/>
        </p:spPr>
        <p:txBody>
          <a:bodyPr wrap="square" rtlCol="0">
            <a:spAutoFit/>
          </a:bodyPr>
          <a:lstStyle/>
          <a:p>
            <a:pPr algn="ctr"/>
            <a:r>
              <a:rPr lang="en-GB" sz="2400" b="1" u="sng" dirty="0" smtClean="0"/>
              <a:t>Legal Drafting Changes (TSC Part B F.20.1.1 and F.20.2.3)</a:t>
            </a:r>
            <a:endParaRPr lang="en-IE" sz="2400" b="1" u="sng" dirty="0"/>
          </a:p>
        </p:txBody>
      </p:sp>
      <p:pic>
        <p:nvPicPr>
          <p:cNvPr id="1027" name="Picture 3"/>
          <p:cNvPicPr>
            <a:picLocks noChangeAspect="1" noChangeArrowheads="1"/>
          </p:cNvPicPr>
          <p:nvPr/>
        </p:nvPicPr>
        <p:blipFill rotWithShape="1">
          <a:blip r:embed="rId6">
            <a:extLst>
              <a:ext uri="{28A0092B-C50C-407E-A947-70E740481C1C}">
                <a14:useLocalDpi xmlns:a14="http://schemas.microsoft.com/office/drawing/2010/main" val="0"/>
              </a:ext>
            </a:extLst>
          </a:blip>
          <a:srcRect l="23334" t="44423" r="15208" b="49423"/>
          <a:stretch/>
        </p:blipFill>
        <p:spPr bwMode="auto">
          <a:xfrm>
            <a:off x="2505958" y="1372564"/>
            <a:ext cx="4210372" cy="4567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rotWithShape="1">
          <a:blip r:embed="rId7">
            <a:extLst>
              <a:ext uri="{28A0092B-C50C-407E-A947-70E740481C1C}">
                <a14:useLocalDpi xmlns:a14="http://schemas.microsoft.com/office/drawing/2010/main" val="0"/>
              </a:ext>
            </a:extLst>
          </a:blip>
          <a:srcRect l="20862" t="19868" r="8958" b="15385"/>
          <a:stretch/>
        </p:blipFill>
        <p:spPr bwMode="auto">
          <a:xfrm>
            <a:off x="2362200" y="1752600"/>
            <a:ext cx="4240874" cy="42386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302375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251520" y="1295400"/>
            <a:ext cx="8496944" cy="877163"/>
          </a:xfrm>
          <a:prstGeom prst="rect">
            <a:avLst/>
          </a:prstGeom>
          <a:noFill/>
        </p:spPr>
        <p:txBody>
          <a:bodyPr wrap="square" rtlCol="0">
            <a:spAutoFit/>
          </a:bodyPr>
          <a:lstStyle/>
          <a:p>
            <a:endParaRPr lang="en-GB" sz="1500" dirty="0" smtClean="0"/>
          </a:p>
          <a:p>
            <a:pPr lvl="0"/>
            <a:endParaRPr lang="en-GB" dirty="0" smtClean="0"/>
          </a:p>
          <a:p>
            <a:pPr marL="0" lvl="1">
              <a:buFont typeface="Wingdings" pitchFamily="2" charset="2"/>
              <a:buChar char="Ø"/>
            </a:pPr>
            <a:endParaRPr lang="en-GB" dirty="0" smtClean="0"/>
          </a:p>
        </p:txBody>
      </p:sp>
      <p:sp>
        <p:nvSpPr>
          <p:cNvPr id="8" name="TextBox 7"/>
          <p:cNvSpPr txBox="1"/>
          <p:nvPr/>
        </p:nvSpPr>
        <p:spPr>
          <a:xfrm>
            <a:off x="1619672" y="620688"/>
            <a:ext cx="5832648" cy="830997"/>
          </a:xfrm>
          <a:prstGeom prst="rect">
            <a:avLst/>
          </a:prstGeom>
          <a:noFill/>
        </p:spPr>
        <p:txBody>
          <a:bodyPr wrap="square" rtlCol="0">
            <a:spAutoFit/>
          </a:bodyPr>
          <a:lstStyle/>
          <a:p>
            <a:pPr algn="ctr"/>
            <a:r>
              <a:rPr lang="en-GB" sz="2400" b="1" u="sng" dirty="0" smtClean="0"/>
              <a:t>Justification and Implications of Not Implementing</a:t>
            </a:r>
            <a:endParaRPr lang="en-IE" sz="2400" b="1" u="sng" dirty="0"/>
          </a:p>
        </p:txBody>
      </p:sp>
      <p:sp>
        <p:nvSpPr>
          <p:cNvPr id="11" name="TextBox 10"/>
          <p:cNvSpPr txBox="1"/>
          <p:nvPr/>
        </p:nvSpPr>
        <p:spPr>
          <a:xfrm>
            <a:off x="762000" y="1676400"/>
            <a:ext cx="7924800" cy="4801314"/>
          </a:xfrm>
          <a:prstGeom prst="rect">
            <a:avLst/>
          </a:prstGeom>
          <a:noFill/>
        </p:spPr>
        <p:txBody>
          <a:bodyPr wrap="square" rtlCol="0">
            <a:spAutoFit/>
          </a:bodyPr>
          <a:lstStyle/>
          <a:p>
            <a:pPr>
              <a:buFont typeface="Wingdings" pitchFamily="2" charset="2"/>
              <a:buChar char="Ø"/>
            </a:pPr>
            <a:r>
              <a:rPr lang="en-IE" dirty="0" smtClean="0"/>
              <a:t>There is a possibility that a Supplier Unit could trade in the following way:</a:t>
            </a:r>
          </a:p>
          <a:p>
            <a:pPr lvl="1">
              <a:buFont typeface="Wingdings" pitchFamily="2" charset="2"/>
              <a:buChar char="Ø"/>
            </a:pPr>
            <a:r>
              <a:rPr lang="en-IE" dirty="0" smtClean="0">
                <a:solidFill>
                  <a:prstClr val="black"/>
                </a:solidFill>
              </a:rPr>
              <a:t>Purchase a very large volume in the DAM / IDM, e.g. a level that unit would not be physically capable of consuming, and in doing so drive the clearing price very high to the point that it is above the Strike Price;</a:t>
            </a:r>
          </a:p>
          <a:p>
            <a:pPr lvl="1">
              <a:buFont typeface="Wingdings" pitchFamily="2" charset="2"/>
              <a:buChar char="Ø"/>
            </a:pPr>
            <a:r>
              <a:rPr lang="en-IE" dirty="0" smtClean="0">
                <a:solidFill>
                  <a:prstClr val="black"/>
                </a:solidFill>
              </a:rPr>
              <a:t>In the imbalance arrangements, their actual metered demand would be compared with their net traded level causing a positive imbalance, meaning they will be paid the imbalance price;</a:t>
            </a:r>
          </a:p>
          <a:p>
            <a:pPr lvl="1">
              <a:buFont typeface="Wingdings" pitchFamily="2" charset="2"/>
              <a:buChar char="Ø"/>
            </a:pPr>
            <a:r>
              <a:rPr lang="en-IE" dirty="0" smtClean="0">
                <a:solidFill>
                  <a:prstClr val="black"/>
                </a:solidFill>
              </a:rPr>
              <a:t>If the Imbalance Price is set to the backup price, or is calculated in the normal way to a level which is close or equal to the level of the DAM / IDM, then they would be paid an amount which would largely or wholly make up their costs for purchasing that quantity at the high price in the DAM;</a:t>
            </a:r>
          </a:p>
          <a:p>
            <a:pPr lvl="1">
              <a:buFont typeface="Wingdings" pitchFamily="2" charset="2"/>
              <a:buChar char="Ø"/>
            </a:pPr>
            <a:r>
              <a:rPr lang="en-IE" dirty="0" smtClean="0">
                <a:solidFill>
                  <a:prstClr val="black"/>
                </a:solidFill>
              </a:rPr>
              <a:t>In the Capacity arrangements, they would also receive a Difference Payment for the day-ahead purchase at a price above the Strike Price, and those who were selling in that market would be charged a Difference Charge;</a:t>
            </a:r>
          </a:p>
          <a:p>
            <a:pPr lvl="1">
              <a:buFont typeface="Wingdings" pitchFamily="2" charset="2"/>
              <a:buChar char="Ø"/>
            </a:pPr>
            <a:r>
              <a:rPr lang="en-IE" dirty="0" smtClean="0">
                <a:solidFill>
                  <a:prstClr val="black"/>
                </a:solidFill>
              </a:rPr>
              <a:t>However the units who has sold in the market would only be charged based on a scaled down quantity to reflect actual consumption, not the cleared purchases in that market, which is insufficient to meet the payment.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251520" y="1295400"/>
            <a:ext cx="8496944" cy="877163"/>
          </a:xfrm>
          <a:prstGeom prst="rect">
            <a:avLst/>
          </a:prstGeom>
          <a:noFill/>
        </p:spPr>
        <p:txBody>
          <a:bodyPr wrap="square" rtlCol="0">
            <a:spAutoFit/>
          </a:bodyPr>
          <a:lstStyle/>
          <a:p>
            <a:endParaRPr lang="en-GB" sz="1500" dirty="0" smtClean="0"/>
          </a:p>
          <a:p>
            <a:pPr lvl="0"/>
            <a:endParaRPr lang="en-GB" dirty="0" smtClean="0"/>
          </a:p>
          <a:p>
            <a:pPr marL="0" lvl="1">
              <a:buFont typeface="Wingdings" pitchFamily="2" charset="2"/>
              <a:buChar char="Ø"/>
            </a:pPr>
            <a:endParaRPr lang="en-GB" dirty="0" smtClean="0"/>
          </a:p>
        </p:txBody>
      </p:sp>
      <p:sp>
        <p:nvSpPr>
          <p:cNvPr id="8" name="TextBox 7"/>
          <p:cNvSpPr txBox="1"/>
          <p:nvPr/>
        </p:nvSpPr>
        <p:spPr>
          <a:xfrm>
            <a:off x="1619672" y="620688"/>
            <a:ext cx="5832648" cy="830997"/>
          </a:xfrm>
          <a:prstGeom prst="rect">
            <a:avLst/>
          </a:prstGeom>
          <a:noFill/>
        </p:spPr>
        <p:txBody>
          <a:bodyPr wrap="square" rtlCol="0">
            <a:spAutoFit/>
          </a:bodyPr>
          <a:lstStyle/>
          <a:p>
            <a:pPr algn="ctr"/>
            <a:r>
              <a:rPr lang="en-GB" sz="2400" b="1" u="sng" dirty="0" smtClean="0"/>
              <a:t>Justification and Implications of Not Implementing</a:t>
            </a:r>
            <a:endParaRPr lang="en-IE" sz="2400" b="1" u="sng" dirty="0"/>
          </a:p>
        </p:txBody>
      </p:sp>
      <p:sp>
        <p:nvSpPr>
          <p:cNvPr id="11" name="TextBox 10"/>
          <p:cNvSpPr txBox="1"/>
          <p:nvPr/>
        </p:nvSpPr>
        <p:spPr>
          <a:xfrm>
            <a:off x="762000" y="1676400"/>
            <a:ext cx="7924800" cy="2585323"/>
          </a:xfrm>
          <a:prstGeom prst="rect">
            <a:avLst/>
          </a:prstGeom>
          <a:noFill/>
        </p:spPr>
        <p:txBody>
          <a:bodyPr wrap="square" rtlCol="0">
            <a:spAutoFit/>
          </a:bodyPr>
          <a:lstStyle/>
          <a:p>
            <a:pPr>
              <a:buFont typeface="Wingdings" pitchFamily="2" charset="2"/>
              <a:buChar char="Ø"/>
            </a:pPr>
            <a:r>
              <a:rPr lang="en-IE" dirty="0" smtClean="0"/>
              <a:t>To look at an example scenario,</a:t>
            </a:r>
          </a:p>
          <a:p>
            <a:pPr lvl="1">
              <a:buFont typeface="Wingdings" pitchFamily="2" charset="2"/>
              <a:buChar char="Ø"/>
            </a:pPr>
            <a:r>
              <a:rPr lang="en-IE" dirty="0" smtClean="0">
                <a:solidFill>
                  <a:prstClr val="black"/>
                </a:solidFill>
              </a:rPr>
              <a:t>In the DAM arrangements, </a:t>
            </a:r>
            <a:r>
              <a:rPr lang="en-IE" dirty="0">
                <a:solidFill>
                  <a:prstClr val="black"/>
                </a:solidFill>
              </a:rPr>
              <a:t>they would be charged</a:t>
            </a:r>
            <a:r>
              <a:rPr lang="en-IE" dirty="0" smtClean="0">
                <a:solidFill>
                  <a:prstClr val="black"/>
                </a:solidFill>
              </a:rPr>
              <a:t>, e.g. 3000 x -2 = -6000.</a:t>
            </a:r>
          </a:p>
          <a:p>
            <a:pPr lvl="1">
              <a:buFont typeface="Wingdings" pitchFamily="2" charset="2"/>
              <a:buChar char="Ø"/>
            </a:pPr>
            <a:r>
              <a:rPr lang="en-IE" dirty="0" smtClean="0">
                <a:solidFill>
                  <a:prstClr val="black"/>
                </a:solidFill>
              </a:rPr>
              <a:t>In </a:t>
            </a:r>
            <a:r>
              <a:rPr lang="en-IE" dirty="0">
                <a:solidFill>
                  <a:prstClr val="black"/>
                </a:solidFill>
              </a:rPr>
              <a:t>the imbalance arrangements, with the Imbalance Price is set to the backup price, they would be </a:t>
            </a:r>
            <a:r>
              <a:rPr lang="en-IE" dirty="0" smtClean="0">
                <a:solidFill>
                  <a:prstClr val="black"/>
                </a:solidFill>
              </a:rPr>
              <a:t>paid, for example 3000 x 1 = 3000.</a:t>
            </a:r>
          </a:p>
          <a:p>
            <a:pPr lvl="1">
              <a:buFont typeface="Wingdings" pitchFamily="2" charset="2"/>
              <a:buChar char="Ø"/>
            </a:pPr>
            <a:r>
              <a:rPr lang="en-IE" dirty="0" smtClean="0">
                <a:solidFill>
                  <a:prstClr val="black"/>
                </a:solidFill>
              </a:rPr>
              <a:t>In the Capacity arrangements, they would also receive a Difference Payment for the day-ahead purchase, (500 – 3000) x -2 = 5000;</a:t>
            </a:r>
          </a:p>
          <a:p>
            <a:pPr lvl="1">
              <a:buFont typeface="Wingdings" pitchFamily="2" charset="2"/>
              <a:buChar char="Ø"/>
            </a:pPr>
            <a:r>
              <a:rPr lang="en-IE" dirty="0">
                <a:solidFill>
                  <a:prstClr val="black"/>
                </a:solidFill>
              </a:rPr>
              <a:t>The units who has sold in the market would be charged based on a scaled down quantity to reflect actual consumption, (500 – 3000) x 1 = -</a:t>
            </a:r>
            <a:r>
              <a:rPr lang="en-IE" dirty="0" smtClean="0">
                <a:solidFill>
                  <a:prstClr val="black"/>
                </a:solidFill>
              </a:rPr>
              <a:t>2500;</a:t>
            </a:r>
          </a:p>
          <a:p>
            <a:pPr lvl="1">
              <a:buFont typeface="Wingdings" pitchFamily="2" charset="2"/>
              <a:buChar char="Ø"/>
            </a:pPr>
            <a:r>
              <a:rPr lang="en-IE" dirty="0" smtClean="0">
                <a:solidFill>
                  <a:prstClr val="black"/>
                </a:solidFill>
              </a:rPr>
              <a:t>The supplier unit would be net paid 2000 for consuming 1.</a:t>
            </a:r>
            <a:endParaRPr lang="en-IE" dirty="0">
              <a:solidFill>
                <a:prstClr val="black"/>
              </a:solidFill>
            </a:endParaRPr>
          </a:p>
        </p:txBody>
      </p:sp>
    </p:spTree>
    <p:extLst>
      <p:ext uri="{BB962C8B-B14F-4D97-AF65-F5344CB8AC3E}">
        <p14:creationId xmlns:p14="http://schemas.microsoft.com/office/powerpoint/2010/main" val="34580154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251520" y="1295400"/>
            <a:ext cx="8496944" cy="877163"/>
          </a:xfrm>
          <a:prstGeom prst="rect">
            <a:avLst/>
          </a:prstGeom>
          <a:noFill/>
        </p:spPr>
        <p:txBody>
          <a:bodyPr wrap="square" rtlCol="0">
            <a:spAutoFit/>
          </a:bodyPr>
          <a:lstStyle/>
          <a:p>
            <a:endParaRPr lang="en-GB" sz="1500" dirty="0" smtClean="0"/>
          </a:p>
          <a:p>
            <a:pPr lvl="0"/>
            <a:endParaRPr lang="en-GB" dirty="0" smtClean="0"/>
          </a:p>
          <a:p>
            <a:pPr marL="0" lvl="1">
              <a:buFont typeface="Wingdings" pitchFamily="2" charset="2"/>
              <a:buChar char="Ø"/>
            </a:pPr>
            <a:endParaRPr lang="en-GB" dirty="0" smtClean="0"/>
          </a:p>
        </p:txBody>
      </p:sp>
      <p:sp>
        <p:nvSpPr>
          <p:cNvPr id="8" name="TextBox 7"/>
          <p:cNvSpPr txBox="1"/>
          <p:nvPr/>
        </p:nvSpPr>
        <p:spPr>
          <a:xfrm>
            <a:off x="1619672" y="620688"/>
            <a:ext cx="5832648" cy="830997"/>
          </a:xfrm>
          <a:prstGeom prst="rect">
            <a:avLst/>
          </a:prstGeom>
          <a:noFill/>
        </p:spPr>
        <p:txBody>
          <a:bodyPr wrap="square" rtlCol="0">
            <a:spAutoFit/>
          </a:bodyPr>
          <a:lstStyle/>
          <a:p>
            <a:pPr algn="ctr"/>
            <a:r>
              <a:rPr lang="en-GB" sz="2400" b="1" u="sng" dirty="0" smtClean="0"/>
              <a:t>Justification and Implications of Not Implementing</a:t>
            </a:r>
            <a:endParaRPr lang="en-IE" sz="2400" b="1" u="sng" dirty="0"/>
          </a:p>
        </p:txBody>
      </p:sp>
      <p:sp>
        <p:nvSpPr>
          <p:cNvPr id="11" name="TextBox 10"/>
          <p:cNvSpPr txBox="1"/>
          <p:nvPr/>
        </p:nvSpPr>
        <p:spPr>
          <a:xfrm>
            <a:off x="762000" y="1676400"/>
            <a:ext cx="7924800" cy="3970318"/>
          </a:xfrm>
          <a:prstGeom prst="rect">
            <a:avLst/>
          </a:prstGeom>
          <a:noFill/>
        </p:spPr>
        <p:txBody>
          <a:bodyPr wrap="square" rtlCol="0">
            <a:spAutoFit/>
          </a:bodyPr>
          <a:lstStyle/>
          <a:p>
            <a:pPr>
              <a:buFont typeface="Wingdings" pitchFamily="2" charset="2"/>
              <a:buChar char="Ø"/>
            </a:pPr>
            <a:r>
              <a:rPr lang="en-IE" dirty="0" smtClean="0">
                <a:solidFill>
                  <a:prstClr val="black"/>
                </a:solidFill>
              </a:rPr>
              <a:t>Therefore, for a net consumption of their metered demand at positive clearing prices, the supplier unit would end up being net paid, due to the combination of selling an imbalance quantity and receiving a difference charge.</a:t>
            </a:r>
          </a:p>
          <a:p>
            <a:pPr>
              <a:buFont typeface="Wingdings" pitchFamily="2" charset="2"/>
              <a:buChar char="Ø"/>
            </a:pPr>
            <a:r>
              <a:rPr lang="en-IE" dirty="0" smtClean="0">
                <a:solidFill>
                  <a:prstClr val="black"/>
                </a:solidFill>
              </a:rPr>
              <a:t>If </a:t>
            </a:r>
            <a:r>
              <a:rPr lang="en-IE" dirty="0">
                <a:solidFill>
                  <a:prstClr val="black"/>
                </a:solidFill>
              </a:rPr>
              <a:t>the Imbalance Price is at least above the following level: PIMB = [QTDA/(QM-QEX)] x PSTR, then this would be a net payment to the </a:t>
            </a:r>
            <a:r>
              <a:rPr lang="en-IE" dirty="0" smtClean="0">
                <a:solidFill>
                  <a:prstClr val="black"/>
                </a:solidFill>
              </a:rPr>
              <a:t>supplier for their consumption;</a:t>
            </a:r>
            <a:endParaRPr lang="en-GB" dirty="0">
              <a:solidFill>
                <a:prstClr val="black"/>
              </a:solidFill>
            </a:endParaRPr>
          </a:p>
          <a:p>
            <a:pPr>
              <a:buFont typeface="Wingdings" pitchFamily="2" charset="2"/>
              <a:buChar char="Ø"/>
            </a:pPr>
            <a:r>
              <a:rPr lang="en-IE" dirty="0" smtClean="0">
                <a:solidFill>
                  <a:prstClr val="black"/>
                </a:solidFill>
              </a:rPr>
              <a:t>Also, the revenue received from Difference Charges would not be sufficient to meet the Difference Payments for this unit, as the charges are scaled to reflect actual demand while the payments are based on the total purchase and not related to demand. If other funds are not available, this shortfall would need to be socialised over the whole market until such a time as there is sufficient funds to reimburse it;</a:t>
            </a:r>
          </a:p>
          <a:p>
            <a:pPr>
              <a:buFont typeface="Wingdings" pitchFamily="2" charset="2"/>
              <a:buChar char="Ø"/>
            </a:pPr>
            <a:r>
              <a:rPr lang="en-IE" dirty="0" smtClean="0">
                <a:solidFill>
                  <a:prstClr val="black"/>
                </a:solidFill>
              </a:rPr>
              <a:t>It would take time to build up sufficient funds through the socialisation charge to cover this shortfall.</a:t>
            </a:r>
          </a:p>
        </p:txBody>
      </p:sp>
    </p:spTree>
    <p:extLst>
      <p:ext uri="{BB962C8B-B14F-4D97-AF65-F5344CB8AC3E}">
        <p14:creationId xmlns:p14="http://schemas.microsoft.com/office/powerpoint/2010/main" val="16063015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251520" y="1295400"/>
            <a:ext cx="8496944" cy="877163"/>
          </a:xfrm>
          <a:prstGeom prst="rect">
            <a:avLst/>
          </a:prstGeom>
          <a:noFill/>
        </p:spPr>
        <p:txBody>
          <a:bodyPr wrap="square" rtlCol="0">
            <a:spAutoFit/>
          </a:bodyPr>
          <a:lstStyle/>
          <a:p>
            <a:endParaRPr lang="en-GB" sz="1500" dirty="0" smtClean="0"/>
          </a:p>
          <a:p>
            <a:pPr lvl="0"/>
            <a:endParaRPr lang="en-GB" dirty="0" smtClean="0"/>
          </a:p>
          <a:p>
            <a:pPr marL="0" lvl="1">
              <a:buFont typeface="Wingdings" pitchFamily="2" charset="2"/>
              <a:buChar char="Ø"/>
            </a:pPr>
            <a:endParaRPr lang="en-GB" dirty="0" smtClean="0"/>
          </a:p>
        </p:txBody>
      </p:sp>
      <p:sp>
        <p:nvSpPr>
          <p:cNvPr id="8" name="TextBox 7"/>
          <p:cNvSpPr txBox="1"/>
          <p:nvPr/>
        </p:nvSpPr>
        <p:spPr>
          <a:xfrm>
            <a:off x="1619672" y="620688"/>
            <a:ext cx="5832648" cy="830997"/>
          </a:xfrm>
          <a:prstGeom prst="rect">
            <a:avLst/>
          </a:prstGeom>
          <a:noFill/>
        </p:spPr>
        <p:txBody>
          <a:bodyPr wrap="square" rtlCol="0">
            <a:spAutoFit/>
          </a:bodyPr>
          <a:lstStyle/>
          <a:p>
            <a:pPr algn="ctr"/>
            <a:r>
              <a:rPr lang="en-GB" sz="2400" b="1" u="sng" dirty="0" smtClean="0"/>
              <a:t>Justification and Implications of Not Implementing</a:t>
            </a:r>
            <a:endParaRPr lang="en-IE" sz="2400" b="1" u="sng" dirty="0"/>
          </a:p>
        </p:txBody>
      </p:sp>
      <p:sp>
        <p:nvSpPr>
          <p:cNvPr id="11" name="TextBox 10"/>
          <p:cNvSpPr txBox="1"/>
          <p:nvPr/>
        </p:nvSpPr>
        <p:spPr>
          <a:xfrm>
            <a:off x="762000" y="1676400"/>
            <a:ext cx="7924800" cy="3139321"/>
          </a:xfrm>
          <a:prstGeom prst="rect">
            <a:avLst/>
          </a:prstGeom>
          <a:noFill/>
        </p:spPr>
        <p:txBody>
          <a:bodyPr wrap="square" rtlCol="0">
            <a:spAutoFit/>
          </a:bodyPr>
          <a:lstStyle/>
          <a:p>
            <a:pPr>
              <a:buFont typeface="Wingdings" pitchFamily="2" charset="2"/>
              <a:buChar char="Ø"/>
            </a:pPr>
            <a:r>
              <a:rPr lang="en-IE" dirty="0" smtClean="0"/>
              <a:t>With the modification, the same  example scenario would play out as follows:</a:t>
            </a:r>
          </a:p>
          <a:p>
            <a:pPr lvl="1">
              <a:buFont typeface="Wingdings" pitchFamily="2" charset="2"/>
              <a:buChar char="Ø"/>
            </a:pPr>
            <a:r>
              <a:rPr lang="en-IE" dirty="0" smtClean="0">
                <a:solidFill>
                  <a:prstClr val="black"/>
                </a:solidFill>
              </a:rPr>
              <a:t>In DAM, they would be charged, e.g. 3000 x -2 = -6000.</a:t>
            </a:r>
          </a:p>
          <a:p>
            <a:pPr lvl="1">
              <a:buFont typeface="Wingdings" pitchFamily="2" charset="2"/>
              <a:buChar char="Ø"/>
            </a:pPr>
            <a:r>
              <a:rPr lang="en-IE" dirty="0" smtClean="0">
                <a:solidFill>
                  <a:prstClr val="black"/>
                </a:solidFill>
              </a:rPr>
              <a:t>In the imbalance arrangements, with the Imbalance Price is set to the backup price, they would be paid, for example 3000 x 1 = 3000.</a:t>
            </a:r>
          </a:p>
          <a:p>
            <a:pPr lvl="1">
              <a:buFont typeface="Wingdings" pitchFamily="2" charset="2"/>
              <a:buChar char="Ø"/>
            </a:pPr>
            <a:r>
              <a:rPr lang="en-IE" dirty="0" smtClean="0">
                <a:solidFill>
                  <a:prstClr val="black"/>
                </a:solidFill>
              </a:rPr>
              <a:t>In the Capacity arrangements, they would receive a Difference Payment for the day-ahead purchase up to the level of their meter, i.e. (500 – 3000) x -1 = 2500;</a:t>
            </a:r>
          </a:p>
          <a:p>
            <a:pPr lvl="1">
              <a:buFont typeface="Wingdings" pitchFamily="2" charset="2"/>
              <a:buChar char="Ø"/>
            </a:pPr>
            <a:r>
              <a:rPr lang="en-IE" dirty="0" smtClean="0">
                <a:solidFill>
                  <a:prstClr val="black"/>
                </a:solidFill>
              </a:rPr>
              <a:t>The units who has sold in the market would be charged based on a scaled down quantity to reflect actual consumption, (500 – 3000) x 1 = -2500;</a:t>
            </a:r>
          </a:p>
          <a:p>
            <a:pPr lvl="1">
              <a:buFont typeface="Wingdings" pitchFamily="2" charset="2"/>
              <a:buChar char="Ø"/>
            </a:pPr>
            <a:r>
              <a:rPr lang="en-IE" dirty="0" smtClean="0">
                <a:solidFill>
                  <a:prstClr val="black"/>
                </a:solidFill>
              </a:rPr>
              <a:t>The supplier unit would be net charged -500 for consumption of 1, i.e. they are charged for consumption at the rate for the hedging Strike Price.</a:t>
            </a:r>
          </a:p>
        </p:txBody>
      </p:sp>
    </p:spTree>
    <p:extLst>
      <p:ext uri="{BB962C8B-B14F-4D97-AF65-F5344CB8AC3E}">
        <p14:creationId xmlns:p14="http://schemas.microsoft.com/office/powerpoint/2010/main" val="2727424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251520" y="1295400"/>
            <a:ext cx="8496944" cy="877163"/>
          </a:xfrm>
          <a:prstGeom prst="rect">
            <a:avLst/>
          </a:prstGeom>
          <a:noFill/>
        </p:spPr>
        <p:txBody>
          <a:bodyPr wrap="square" rtlCol="0">
            <a:spAutoFit/>
          </a:bodyPr>
          <a:lstStyle/>
          <a:p>
            <a:endParaRPr lang="en-GB" sz="1500" dirty="0" smtClean="0"/>
          </a:p>
          <a:p>
            <a:pPr lvl="0"/>
            <a:endParaRPr lang="en-GB" dirty="0" smtClean="0"/>
          </a:p>
          <a:p>
            <a:pPr marL="0" lvl="1">
              <a:buFont typeface="Wingdings" pitchFamily="2" charset="2"/>
              <a:buChar char="Ø"/>
            </a:pPr>
            <a:endParaRPr lang="en-GB" dirty="0" smtClean="0"/>
          </a:p>
        </p:txBody>
      </p:sp>
      <p:sp>
        <p:nvSpPr>
          <p:cNvPr id="8" name="TextBox 7"/>
          <p:cNvSpPr txBox="1"/>
          <p:nvPr/>
        </p:nvSpPr>
        <p:spPr>
          <a:xfrm>
            <a:off x="1619672" y="620688"/>
            <a:ext cx="5832648" cy="830997"/>
          </a:xfrm>
          <a:prstGeom prst="rect">
            <a:avLst/>
          </a:prstGeom>
          <a:noFill/>
        </p:spPr>
        <p:txBody>
          <a:bodyPr wrap="square" rtlCol="0">
            <a:spAutoFit/>
          </a:bodyPr>
          <a:lstStyle/>
          <a:p>
            <a:pPr algn="ctr"/>
            <a:r>
              <a:rPr lang="en-GB" sz="2400" b="1" u="sng" dirty="0" smtClean="0"/>
              <a:t>Justification and Implications of Not Implementing</a:t>
            </a:r>
            <a:endParaRPr lang="en-IE" sz="2400" b="1" u="sng" dirty="0"/>
          </a:p>
        </p:txBody>
      </p:sp>
      <p:sp>
        <p:nvSpPr>
          <p:cNvPr id="11" name="TextBox 10"/>
          <p:cNvSpPr txBox="1"/>
          <p:nvPr/>
        </p:nvSpPr>
        <p:spPr>
          <a:xfrm>
            <a:off x="762000" y="1676400"/>
            <a:ext cx="7924800" cy="923330"/>
          </a:xfrm>
          <a:prstGeom prst="rect">
            <a:avLst/>
          </a:prstGeom>
          <a:noFill/>
        </p:spPr>
        <p:txBody>
          <a:bodyPr wrap="square" rtlCol="0">
            <a:spAutoFit/>
          </a:bodyPr>
          <a:lstStyle/>
          <a:p>
            <a:pPr>
              <a:buFont typeface="Wingdings" pitchFamily="2" charset="2"/>
              <a:buChar char="Ø"/>
            </a:pPr>
            <a:r>
              <a:rPr lang="en-IE" dirty="0" smtClean="0">
                <a:solidFill>
                  <a:prstClr val="black"/>
                </a:solidFill>
              </a:rPr>
              <a:t>Analysis of more realistic scenario: With shortfall in difference charge vs difference payment, takes over a year to recover the amount through the socialisation charge with current rates for a single event.</a:t>
            </a:r>
          </a:p>
        </p:txBody>
      </p:sp>
      <p:pic>
        <p:nvPicPr>
          <p:cNvPr id="3074" name="Picture 2"/>
          <p:cNvPicPr>
            <a:picLocks noChangeAspect="1" noChangeArrowheads="1"/>
          </p:cNvPicPr>
          <p:nvPr/>
        </p:nvPicPr>
        <p:blipFill rotWithShape="1">
          <a:blip r:embed="rId6">
            <a:extLst>
              <a:ext uri="{28A0092B-C50C-407E-A947-70E740481C1C}">
                <a14:useLocalDpi xmlns:a14="http://schemas.microsoft.com/office/drawing/2010/main" val="0"/>
              </a:ext>
            </a:extLst>
          </a:blip>
          <a:srcRect t="27884" b="20384"/>
          <a:stretch/>
        </p:blipFill>
        <p:spPr bwMode="auto">
          <a:xfrm>
            <a:off x="0" y="2762250"/>
            <a:ext cx="9144000" cy="2562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53214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251520" y="1295400"/>
            <a:ext cx="8496944" cy="877163"/>
          </a:xfrm>
          <a:prstGeom prst="rect">
            <a:avLst/>
          </a:prstGeom>
          <a:noFill/>
        </p:spPr>
        <p:txBody>
          <a:bodyPr wrap="square" rtlCol="0">
            <a:spAutoFit/>
          </a:bodyPr>
          <a:lstStyle/>
          <a:p>
            <a:endParaRPr lang="en-GB" sz="1500" dirty="0" smtClean="0"/>
          </a:p>
          <a:p>
            <a:pPr lvl="0"/>
            <a:endParaRPr lang="en-GB" dirty="0" smtClean="0"/>
          </a:p>
          <a:p>
            <a:pPr marL="0" lvl="1">
              <a:buFont typeface="Wingdings" pitchFamily="2" charset="2"/>
              <a:buChar char="Ø"/>
            </a:pPr>
            <a:endParaRPr lang="en-GB" dirty="0" smtClean="0"/>
          </a:p>
        </p:txBody>
      </p:sp>
      <p:sp>
        <p:nvSpPr>
          <p:cNvPr id="8" name="TextBox 7"/>
          <p:cNvSpPr txBox="1"/>
          <p:nvPr/>
        </p:nvSpPr>
        <p:spPr>
          <a:xfrm>
            <a:off x="1619672" y="620688"/>
            <a:ext cx="5832648" cy="830997"/>
          </a:xfrm>
          <a:prstGeom prst="rect">
            <a:avLst/>
          </a:prstGeom>
          <a:noFill/>
        </p:spPr>
        <p:txBody>
          <a:bodyPr wrap="square" rtlCol="0">
            <a:spAutoFit/>
          </a:bodyPr>
          <a:lstStyle/>
          <a:p>
            <a:pPr algn="ctr"/>
            <a:r>
              <a:rPr lang="en-GB" sz="2400" b="1" u="sng" dirty="0" smtClean="0"/>
              <a:t>Justification and Implications of Not Implementing</a:t>
            </a:r>
            <a:endParaRPr lang="en-IE" sz="2400" b="1" u="sng" dirty="0"/>
          </a:p>
        </p:txBody>
      </p:sp>
      <p:sp>
        <p:nvSpPr>
          <p:cNvPr id="11" name="TextBox 10"/>
          <p:cNvSpPr txBox="1"/>
          <p:nvPr/>
        </p:nvSpPr>
        <p:spPr>
          <a:xfrm>
            <a:off x="762000" y="1676400"/>
            <a:ext cx="7924800" cy="923330"/>
          </a:xfrm>
          <a:prstGeom prst="rect">
            <a:avLst/>
          </a:prstGeom>
          <a:noFill/>
        </p:spPr>
        <p:txBody>
          <a:bodyPr wrap="square" rtlCol="0">
            <a:spAutoFit/>
          </a:bodyPr>
          <a:lstStyle/>
          <a:p>
            <a:pPr>
              <a:buFont typeface="Wingdings" pitchFamily="2" charset="2"/>
              <a:buChar char="Ø"/>
            </a:pPr>
            <a:r>
              <a:rPr lang="en-IE" dirty="0" smtClean="0">
                <a:solidFill>
                  <a:prstClr val="black"/>
                </a:solidFill>
              </a:rPr>
              <a:t>Analysis of more realistic scenario: With the modification, the net settlement for the Supplier Unit results in them being charged for their consumption at the Strike Price, applying the hedge to the amount consumed.</a:t>
            </a:r>
          </a:p>
        </p:txBody>
      </p:sp>
      <p:pic>
        <p:nvPicPr>
          <p:cNvPr id="4099" name="Picture 3"/>
          <p:cNvPicPr>
            <a:picLocks noChangeAspect="1" noChangeArrowheads="1"/>
          </p:cNvPicPr>
          <p:nvPr/>
        </p:nvPicPr>
        <p:blipFill rotWithShape="1">
          <a:blip r:embed="rId6">
            <a:extLst>
              <a:ext uri="{28A0092B-C50C-407E-A947-70E740481C1C}">
                <a14:useLocalDpi xmlns:a14="http://schemas.microsoft.com/office/drawing/2010/main" val="0"/>
              </a:ext>
            </a:extLst>
          </a:blip>
          <a:srcRect t="27886" b="20384"/>
          <a:stretch/>
        </p:blipFill>
        <p:spPr bwMode="auto">
          <a:xfrm>
            <a:off x="0" y="2762250"/>
            <a:ext cx="9144000" cy="2562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415858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ocument_x0020_Owner xmlns="dc3cbcaf-73a2-4350-a64d-b08171893ba7">
      <UserInfo>
        <DisplayName>Kerin, Martin</DisplayName>
        <AccountId>103</AccountId>
        <AccountType/>
      </UserInfo>
    </Document_x0020_Owner>
    <Year xmlns="dc3cbcaf-73a2-4350-a64d-b08171893ba7">Mods</Year>
    <vnfu xmlns="dc3cbcaf-73a2-4350-a64d-b08171893ba7" xsi:nil="true"/>
    <iab7cdb7554d4997ae876b11632fa575 xmlns="3cada6dc-2705-46ed-bab2-0b2cd6d935ca">
      <Terms xmlns="http://schemas.microsoft.com/office/infopath/2007/PartnerControls"/>
    </iab7cdb7554d4997ae876b11632fa575>
    <Month xmlns="dc3cbcaf-73a2-4350-a64d-b08171893ba7" xsi:nil="true"/>
    <TaxCatchAll xmlns="3cada6dc-2705-46ed-bab2-0b2cd6d935ca"/>
    <pjiq xmlns="dc3cbcaf-73a2-4350-a64d-b08171893ba7" xsi:nil="true"/>
    <Doc_x0020_Type xmlns="dc3cbcaf-73a2-4350-a64d-b08171893ba7">MJK</Doc_x0020_Typ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D6908EC11BE974D87FEAEA0F83B2547" ma:contentTypeVersion="21" ma:contentTypeDescription="Create a new document." ma:contentTypeScope="" ma:versionID="edb5ea222871727227af2980e612fadf">
  <xsd:schema xmlns:xsd="http://www.w3.org/2001/XMLSchema" xmlns:xs="http://www.w3.org/2001/XMLSchema" xmlns:p="http://schemas.microsoft.com/office/2006/metadata/properties" xmlns:ns2="dc3cbcaf-73a2-4350-a64d-b08171893ba7" xmlns:ns3="3cada6dc-2705-46ed-bab2-0b2cd6d935ca" targetNamespace="http://schemas.microsoft.com/office/2006/metadata/properties" ma:root="true" ma:fieldsID="59f9e5b5e8de20bd786757da609dae0e" ns2:_="" ns3:_="">
    <xsd:import namespace="dc3cbcaf-73a2-4350-a64d-b08171893ba7"/>
    <xsd:import namespace="3cada6dc-2705-46ed-bab2-0b2cd6d935ca"/>
    <xsd:element name="properties">
      <xsd:complexType>
        <xsd:sequence>
          <xsd:element name="documentManagement">
            <xsd:complexType>
              <xsd:all>
                <xsd:element ref="ns2:Document_x0020_Owner"/>
                <xsd:element ref="ns2:Doc_x0020_Type" minOccurs="0"/>
                <xsd:element ref="ns2:Year" minOccurs="0"/>
                <xsd:element ref="ns2:Month" minOccurs="0"/>
                <xsd:element ref="ns3:iab7cdb7554d4997ae876b11632fa575" minOccurs="0"/>
                <xsd:element ref="ns3:TaxCatchAll" minOccurs="0"/>
                <xsd:element ref="ns3:TaxCatchAllLabel" minOccurs="0"/>
                <xsd:element ref="ns2:pjiq" minOccurs="0"/>
                <xsd:element ref="ns2:vnfu"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3cbcaf-73a2-4350-a64d-b08171893ba7" elementFormDefault="qualified">
    <xsd:import namespace="http://schemas.microsoft.com/office/2006/documentManagement/types"/>
    <xsd:import namespace="http://schemas.microsoft.com/office/infopath/2007/PartnerControls"/>
    <xsd:element name="Document_x0020_Owner" ma:index="4" ma:displayName="Document Owner" ma:list="UserInfo" ma:SharePointGroup="28" ma:internalName="Document_x0020_Owner" ma:readOnly="false" ma:showField="Titl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Doc_x0020_Type" ma:index="5" nillable="true" ma:displayName="Doc Type" ma:internalName="Doc_x0020_Type" ma:readOnly="false">
      <xsd:simpleType>
        <xsd:restriction base="dms:Text">
          <xsd:maxLength value="255"/>
        </xsd:restriction>
      </xsd:simpleType>
    </xsd:element>
    <xsd:element name="Year" ma:index="6" nillable="true" ma:displayName="Year" ma:internalName="Year" ma:readOnly="false">
      <xsd:simpleType>
        <xsd:restriction base="dms:Text">
          <xsd:maxLength value="255"/>
        </xsd:restriction>
      </xsd:simpleType>
    </xsd:element>
    <xsd:element name="Month" ma:index="7" nillable="true" ma:displayName="Month" ma:internalName="Month" ma:readOnly="false">
      <xsd:simpleType>
        <xsd:restriction base="dms:Text">
          <xsd:maxLength value="255"/>
        </xsd:restriction>
      </xsd:simpleType>
    </xsd:element>
    <xsd:element name="pjiq" ma:index="17" nillable="true" ma:displayName="File Type" ma:internalName="pjiq">
      <xsd:simpleType>
        <xsd:restriction base="dms:Text"/>
      </xsd:simpleType>
    </xsd:element>
    <xsd:element name="vnfu" ma:index="18" nillable="true" ma:displayName="Market Type" ma:internalName="vnfu">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cada6dc-2705-46ed-bab2-0b2cd6d935ca" elementFormDefault="qualified">
    <xsd:import namespace="http://schemas.microsoft.com/office/2006/documentManagement/types"/>
    <xsd:import namespace="http://schemas.microsoft.com/office/infopath/2007/PartnerControls"/>
    <xsd:element name="iab7cdb7554d4997ae876b11632fa575" ma:index="13" nillable="true" ma:taxonomy="true" ma:internalName="iab7cdb7554d4997ae876b11632fa575" ma:taxonomyFieldName="File_x0020_Category" ma:displayName="File Category" ma:default="" ma:fieldId="{2ab7cdb7-554d-4997-ae87-6b11632fa575}" ma:taxonomyMulti="true" ma:sspId="bba0571d-0b8e-466e-908c-4c59ad63fd5c" ma:termSetId="d6e1f201-92b0-484d-8c3e-6dc5f6daf183" ma:anchorId="00000000-0000-0000-0000-000000000000" ma:open="false" ma:isKeyword="false">
      <xsd:complexType>
        <xsd:sequence>
          <xsd:element ref="pc:Terms" minOccurs="0" maxOccurs="1"/>
        </xsd:sequence>
      </xsd:complexType>
    </xsd:element>
    <xsd:element name="TaxCatchAll" ma:index="14" nillable="true" ma:displayName="Taxonomy Catch All Column" ma:hidden="true" ma:list="{c5c619c4-3b62-4197-a5dd-cc1647151811}" ma:internalName="TaxCatchAll" ma:showField="CatchAllData" ma:web="163ea899-1ba7-4893-aeeb-6935f5518c47">
      <xsd:complexType>
        <xsd:complexContent>
          <xsd:extension base="dms:MultiChoiceLookup">
            <xsd:sequence>
              <xsd:element name="Value" type="dms:Lookup" maxOccurs="unbounded" minOccurs="0" nillable="true"/>
            </xsd:sequence>
          </xsd:extension>
        </xsd:complexContent>
      </xsd:complexType>
    </xsd:element>
    <xsd:element name="TaxCatchAllLabel" ma:index="15" nillable="true" ma:displayName="Taxonomy Catch All Column1" ma:hidden="true" ma:list="{c5c619c4-3b62-4197-a5dd-cc1647151811}" ma:internalName="TaxCatchAllLabel" ma:readOnly="true" ma:showField="CatchAllDataLabel" ma:web="163ea899-1ba7-4893-aeeb-6935f5518c4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8146D33-5383-4856-8525-5B9E209E8E65}">
  <ds:schemaRefs>
    <ds:schemaRef ds:uri="http://schemas.microsoft.com/office/2006/documentManagement/types"/>
    <ds:schemaRef ds:uri="http://schemas.openxmlformats.org/package/2006/metadata/core-properties"/>
    <ds:schemaRef ds:uri="http://schemas.microsoft.com/office/2006/metadata/properties"/>
    <ds:schemaRef ds:uri="http://purl.org/dc/dcmitype/"/>
    <ds:schemaRef ds:uri="http://schemas.microsoft.com/office/infopath/2007/PartnerControls"/>
    <ds:schemaRef ds:uri="dc3cbcaf-73a2-4350-a64d-b08171893ba7"/>
    <ds:schemaRef ds:uri="http://purl.org/dc/terms/"/>
    <ds:schemaRef ds:uri="http://purl.org/dc/elements/1.1/"/>
    <ds:schemaRef ds:uri="3cada6dc-2705-46ed-bab2-0b2cd6d935ca"/>
    <ds:schemaRef ds:uri="http://www.w3.org/XML/1998/namespace"/>
  </ds:schemaRefs>
</ds:datastoreItem>
</file>

<file path=customXml/itemProps2.xml><?xml version="1.0" encoding="utf-8"?>
<ds:datastoreItem xmlns:ds="http://schemas.openxmlformats.org/officeDocument/2006/customXml" ds:itemID="{3EABC671-9ED7-4FC2-8C65-6F757D25D248}">
  <ds:schemaRefs>
    <ds:schemaRef ds:uri="http://schemas.microsoft.com/sharepoint/v3/contenttype/forms"/>
  </ds:schemaRefs>
</ds:datastoreItem>
</file>

<file path=customXml/itemProps3.xml><?xml version="1.0" encoding="utf-8"?>
<ds:datastoreItem xmlns:ds="http://schemas.openxmlformats.org/officeDocument/2006/customXml" ds:itemID="{2F5871AB-FE5C-4206-BB76-D0A7FC9C76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c3cbcaf-73a2-4350-a64d-b08171893ba7"/>
    <ds:schemaRef ds:uri="3cada6dc-2705-46ed-bab2-0b2cd6d935c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604</TotalTime>
  <Words>1564</Words>
  <Application>Microsoft Office PowerPoint</Application>
  <PresentationFormat>On-screen Show (4:3)</PresentationFormat>
  <Paragraphs>75</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Mod_38_18</dc:title>
  <dc:creator>Kerin, Martin</dc:creator>
  <cp:lastModifiedBy>Linnane, Sandra</cp:lastModifiedBy>
  <cp:revision>33</cp:revision>
  <dcterms:created xsi:type="dcterms:W3CDTF">2006-08-16T00:00:00Z</dcterms:created>
  <dcterms:modified xsi:type="dcterms:W3CDTF">2018-12-10T16:21:28Z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0x0101000D6908EC11BE974D87FEAEA0F83B2547</vt:lpwstr>
  </property>
  <property fmtid="{D5CDD505-2E9C-101B-9397-08002B2CF9AE}" pid="3" name="File Category">
    <vt:lpwstr/>
  </property>
</Properties>
</file>