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6" r:id="rId2"/>
    <p:sldId id="257" r:id="rId3"/>
    <p:sldId id="258" r:id="rId4"/>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6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30915FF3-C255-4279-AD6D-04F7EADB2ED9}" type="datetimeFigureOut">
              <a:rPr lang="en-GB" smtClean="0"/>
              <a:pPr/>
              <a:t>21/08/2019</a:t>
            </a:fld>
            <a:endParaRPr lang="en-GB"/>
          </a:p>
        </p:txBody>
      </p:sp>
      <p:sp>
        <p:nvSpPr>
          <p:cNvPr id="4" name="Footer Placeholder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742F7B8A-4474-4B10-82F9-7636B03751D6}" type="slidenum">
              <a:rPr lang="en-GB" smtClean="0"/>
              <a:pPr/>
              <a:t>‹#›</a:t>
            </a:fld>
            <a:endParaRPr lang="en-GB"/>
          </a:p>
        </p:txBody>
      </p:sp>
    </p:spTree>
    <p:extLst>
      <p:ext uri="{BB962C8B-B14F-4D97-AF65-F5344CB8AC3E}">
        <p14:creationId xmlns:p14="http://schemas.microsoft.com/office/powerpoint/2010/main" val="2534927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E91F4A29-030D-4B4F-B785-7ED1ED9ADCB5}" type="datetimeFigureOut">
              <a:rPr lang="en-IE" smtClean="0"/>
              <a:pPr/>
              <a:t>21/08/2019</a:t>
            </a:fld>
            <a:endParaRPr lang="en-IE"/>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extLst>
      <p:ext uri="{BB962C8B-B14F-4D97-AF65-F5344CB8AC3E}">
        <p14:creationId xmlns:p14="http://schemas.microsoft.com/office/powerpoint/2010/main" val="3514763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600200" y="914400"/>
            <a:ext cx="5832648" cy="4185761"/>
          </a:xfrm>
          <a:prstGeom prst="rect">
            <a:avLst/>
          </a:prstGeom>
          <a:noFill/>
        </p:spPr>
        <p:txBody>
          <a:bodyPr wrap="square" rtlCol="0">
            <a:spAutoFit/>
          </a:bodyPr>
          <a:lstStyle/>
          <a:p>
            <a:pPr algn="ctr"/>
            <a:r>
              <a:rPr lang="en-GB" sz="3800" b="1" dirty="0" smtClean="0"/>
              <a:t>Mod_38_18 Limitation of Capacity Market Difference Payments to Metered Demand</a:t>
            </a:r>
          </a:p>
          <a:p>
            <a:pPr algn="ctr"/>
            <a:endParaRPr lang="en-GB" sz="3800" b="1" dirty="0" smtClean="0"/>
          </a:p>
          <a:p>
            <a:pPr algn="ctr"/>
            <a:r>
              <a:rPr lang="en-GB" sz="3800" b="1" dirty="0" smtClean="0"/>
              <a:t>22</a:t>
            </a:r>
            <a:r>
              <a:rPr lang="en-GB" sz="3800" b="1" baseline="30000" dirty="0" smtClean="0"/>
              <a:t>nd</a:t>
            </a:r>
            <a:r>
              <a:rPr lang="en-GB" sz="3800" b="1" dirty="0" smtClean="0"/>
              <a:t> August 2019</a:t>
            </a:r>
          </a:p>
          <a:p>
            <a:pPr algn="ctr"/>
            <a:endParaRPr lang="en-GB" sz="38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1066800"/>
            <a:ext cx="8496944" cy="5355312"/>
          </a:xfrm>
          <a:prstGeom prst="rect">
            <a:avLst/>
          </a:prstGeom>
          <a:noFill/>
        </p:spPr>
        <p:txBody>
          <a:bodyPr wrap="square" rtlCol="0">
            <a:spAutoFit/>
          </a:bodyPr>
          <a:lstStyle/>
          <a:p>
            <a:pPr>
              <a:buFont typeface="Wingdings" pitchFamily="2" charset="2"/>
              <a:buChar char="Ø"/>
            </a:pPr>
            <a:r>
              <a:rPr lang="en-GB" dirty="0" smtClean="0"/>
              <a:t>Version 4 of this proposal aims to limit Difference Payments to the product of Loss-Adjusted Meter Quantity and a newly introduced parameter (Difference Quantity Limitation Factor/FDQL)</a:t>
            </a:r>
          </a:p>
          <a:p>
            <a:pPr>
              <a:buFont typeface="Wingdings" pitchFamily="2" charset="2"/>
              <a:buChar char="Ø"/>
            </a:pPr>
            <a:endParaRPr lang="en-GB" dirty="0" smtClean="0"/>
          </a:p>
          <a:p>
            <a:pPr>
              <a:buFont typeface="Wingdings" pitchFamily="2" charset="2"/>
              <a:buChar char="Ø"/>
            </a:pPr>
            <a:r>
              <a:rPr lang="en-GB" dirty="0" smtClean="0"/>
              <a:t>The introduction of a parameter is as discussed at the last Modifications Committee meeting in June</a:t>
            </a:r>
          </a:p>
          <a:p>
            <a:pPr>
              <a:buFont typeface="Wingdings" pitchFamily="2" charset="2"/>
              <a:buChar char="Ø"/>
            </a:pPr>
            <a:endParaRPr lang="en-GB" dirty="0" smtClean="0"/>
          </a:p>
          <a:p>
            <a:pPr>
              <a:buFont typeface="Wingdings" pitchFamily="2" charset="2"/>
              <a:buChar char="Ø"/>
            </a:pPr>
            <a:r>
              <a:rPr lang="en-GB" dirty="0" smtClean="0"/>
              <a:t>This is with a view to implementing a solution that acknowledges the risks associated with potential (albeit expected to be at least partially self prohibiting) arbitrage between Ex Ante and Balancing Markets as cited in the original proposal, while still allowing hedged volumes to exceed actual consumption by a controllable and limited amount to allow for demand forecasting errors/approximations</a:t>
            </a:r>
          </a:p>
          <a:p>
            <a:pPr>
              <a:buFont typeface="Wingdings" pitchFamily="2" charset="2"/>
              <a:buChar char="Ø"/>
            </a:pPr>
            <a:endParaRPr lang="en-GB" dirty="0" smtClean="0"/>
          </a:p>
          <a:p>
            <a:pPr>
              <a:buFont typeface="Wingdings" pitchFamily="2" charset="2"/>
              <a:buChar char="Ø"/>
            </a:pPr>
            <a:r>
              <a:rPr lang="en-GB" dirty="0" smtClean="0"/>
              <a:t>The proposed parameterised approach allows for the proportion by which difference payments may exceed actual consumption to be as proposed by SEMO and approved by the  Regulatory Authorities whilst setting a prescriptive codified minimum (set at 1.2 or 120% in the current draft but open to consideration of the appropriate level)</a:t>
            </a:r>
          </a:p>
          <a:p>
            <a:pPr>
              <a:buFont typeface="Wingdings" pitchFamily="2" charset="2"/>
              <a:buChar char="Ø"/>
            </a:pPr>
            <a:endParaRPr lang="en-GB" dirty="0" smtClean="0"/>
          </a:p>
          <a:p>
            <a:pPr>
              <a:buFont typeface="Wingdings" pitchFamily="2" charset="2"/>
              <a:buChar char="Ø"/>
            </a:pPr>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 – Version 4 Updates</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1676400"/>
            <a:ext cx="8496944" cy="3970318"/>
          </a:xfrm>
          <a:prstGeom prst="rect">
            <a:avLst/>
          </a:prstGeom>
          <a:noFill/>
        </p:spPr>
        <p:txBody>
          <a:bodyPr wrap="square" rtlCol="0">
            <a:spAutoFit/>
          </a:bodyPr>
          <a:lstStyle/>
          <a:p>
            <a:pPr>
              <a:buFont typeface="Wingdings" pitchFamily="2" charset="2"/>
              <a:buChar char="Ø"/>
            </a:pPr>
            <a:r>
              <a:rPr lang="en-GB" dirty="0" smtClean="0"/>
              <a:t>The Justifications for the proposal remain the unchanged being:</a:t>
            </a:r>
          </a:p>
          <a:p>
            <a:pPr lvl="1">
              <a:buFont typeface="Wingdings" pitchFamily="2" charset="2"/>
              <a:buChar char="Ø"/>
            </a:pPr>
            <a:endParaRPr lang="en-GB" dirty="0" smtClean="0"/>
          </a:p>
          <a:p>
            <a:pPr lvl="1">
              <a:buFont typeface="Wingdings" pitchFamily="2" charset="2"/>
              <a:buChar char="Ø"/>
            </a:pPr>
            <a:r>
              <a:rPr lang="en-GB" dirty="0" smtClean="0"/>
              <a:t>To mitigate against the arbitrage risk described</a:t>
            </a:r>
          </a:p>
          <a:p>
            <a:pPr lvl="1">
              <a:buFont typeface="Wingdings" pitchFamily="2" charset="2"/>
              <a:buChar char="Ø"/>
            </a:pPr>
            <a:endParaRPr lang="en-GB" dirty="0" smtClean="0"/>
          </a:p>
          <a:p>
            <a:pPr lvl="1">
              <a:buFont typeface="Wingdings" pitchFamily="2" charset="2"/>
              <a:buChar char="Ø"/>
            </a:pPr>
            <a:r>
              <a:rPr lang="en-GB" dirty="0" smtClean="0"/>
              <a:t>To better align the hedged volume with that against which the Capacity Charge to fund the Reliability Option is levied </a:t>
            </a:r>
          </a:p>
          <a:p>
            <a:pPr lvl="1">
              <a:buFont typeface="Wingdings" pitchFamily="2" charset="2"/>
              <a:buChar char="Ø"/>
            </a:pPr>
            <a:endParaRPr lang="en-GB" dirty="0" smtClean="0"/>
          </a:p>
          <a:p>
            <a:pPr lvl="1">
              <a:buFont typeface="Wingdings" pitchFamily="2" charset="2"/>
              <a:buChar char="Ø"/>
            </a:pPr>
            <a:r>
              <a:rPr lang="en-GB" dirty="0" smtClean="0"/>
              <a:t>In so doing, to reduce the potential for the socialisation fund to be underfunded as a result of difference payments in excess of actual consumption</a:t>
            </a:r>
          </a:p>
          <a:p>
            <a:pPr lvl="1">
              <a:buFont typeface="Wingdings" pitchFamily="2" charset="2"/>
              <a:buChar char="Ø"/>
            </a:pPr>
            <a:endParaRPr lang="en-GB" dirty="0" smtClean="0"/>
          </a:p>
          <a:p>
            <a:pPr marL="0" lvl="1">
              <a:buFont typeface="Wingdings" pitchFamily="2" charset="2"/>
              <a:buChar char="Ø"/>
            </a:pPr>
            <a:r>
              <a:rPr lang="en-GB" dirty="0" smtClean="0"/>
              <a:t>The Code Objective furthered also remains unchanged being that of facilitating the efficient, economic and coordinated operation, administration and development of the SEM in a financially secure manner</a:t>
            </a:r>
          </a:p>
          <a:p>
            <a:pPr>
              <a:buFont typeface="Wingdings" pitchFamily="2" charset="2"/>
              <a:buChar char="Ø"/>
            </a:pPr>
            <a:endParaRPr lang="en-GB" dirty="0" smtClean="0"/>
          </a:p>
        </p:txBody>
      </p:sp>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Justification and Code Objectives – Version 4 Updates</a:t>
            </a:r>
            <a:endParaRPr lang="en-IE" sz="2400" b="1" u="sng"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1375</TotalTime>
  <Words>283</Words>
  <Application>Microsoft Office PowerPoint</Application>
  <PresentationFormat>On-screen Show (4:3)</PresentationFormat>
  <Paragraphs>24</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Goodman, Christopher</dc:creator>
  <cp:lastModifiedBy>Linnane, Sandra</cp:lastModifiedBy>
  <cp:revision>120</cp:revision>
  <dcterms:created xsi:type="dcterms:W3CDTF">2006-08-16T00:00:00Z</dcterms:created>
  <dcterms:modified xsi:type="dcterms:W3CDTF">2019-08-21T12:07:24Z</dcterms:modified>
</cp:coreProperties>
</file>