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3" r:id="rId5"/>
    <p:sldMasterId id="2147483685" r:id="rId6"/>
  </p:sldMasterIdLst>
  <p:notesMasterIdLst>
    <p:notesMasterId r:id="rId11"/>
  </p:notesMasterIdLst>
  <p:handoutMasterIdLst>
    <p:handoutMasterId r:id="rId12"/>
  </p:handoutMasterIdLst>
  <p:sldIdLst>
    <p:sldId id="256" r:id="rId7"/>
    <p:sldId id="396" r:id="rId8"/>
    <p:sldId id="397" r:id="rId9"/>
    <p:sldId id="395" r:id="rId10"/>
  </p:sldIdLst>
  <p:sldSz cx="9144000" cy="5715000" type="screen16x10"/>
  <p:notesSz cx="6810375" cy="9942513"/>
  <p:defaultTextStyle>
    <a:defPPr>
      <a:defRPr lang="en-US"/>
    </a:defPPr>
    <a:lvl1pPr marL="0" algn="l" defTabSz="9132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624" algn="l" defTabSz="9132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244" algn="l" defTabSz="9132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9870" algn="l" defTabSz="9132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6493" algn="l" defTabSz="9132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3116" algn="l" defTabSz="9132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9739" algn="l" defTabSz="9132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6363" algn="l" defTabSz="9132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2985" algn="l" defTabSz="9132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816">
          <p15:clr>
            <a:srgbClr val="A4A3A4"/>
          </p15:clr>
        </p15:guide>
        <p15:guide id="4" pos="288">
          <p15:clr>
            <a:srgbClr val="A4A3A4"/>
          </p15:clr>
        </p15:guide>
        <p15:guide id="5" orient="horz" pos="1620">
          <p15:clr>
            <a:srgbClr val="A4A3A4"/>
          </p15:clr>
        </p15:guide>
        <p15:guide id="6" orient="horz" pos="612">
          <p15:clr>
            <a:srgbClr val="A4A3A4"/>
          </p15:clr>
        </p15:guide>
        <p15:guide id="7" orient="horz" pos="2400">
          <p15:clr>
            <a:srgbClr val="A4A3A4"/>
          </p15:clr>
        </p15:guide>
        <p15:guide id="8" orient="horz" pos="907">
          <p15:clr>
            <a:srgbClr val="A4A3A4"/>
          </p15:clr>
        </p15:guide>
        <p15:guide id="9" orient="horz" pos="1800">
          <p15:clr>
            <a:srgbClr val="A4A3A4"/>
          </p15:clr>
        </p15:guide>
        <p15:guide id="10" orient="horz" pos="680">
          <p15:clr>
            <a:srgbClr val="A4A3A4"/>
          </p15:clr>
        </p15:guide>
        <p15:guide id="11" orient="horz" pos="218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imes, Simon" initials="GS" lastIdx="4" clrIdx="0"/>
  <p:cmAuthor id="1" name="Regan, Marian" initials="RM" lastIdx="1" clrIdx="1"/>
  <p:cmAuthor id="2" name="Porter, Ray" initials="RP" lastIdx="30" clrIdx="2"/>
  <p:cmAuthor id="3" name="Lawler, Derek" initials="LD" lastIdx="2" clrIdx="3"/>
  <p:cmAuthor id="4" name="Needham, Mark" initials="NM" lastIdx="1" clrIdx="4"/>
  <p:cmAuthor id="5" name="Ray Porter" initials="RP" lastIdx="1" clrIdx="5">
    <p:extLst/>
  </p:cmAuthor>
  <p:cmAuthor id="6" name="Plunkett, Laura" initials="PL" lastIdx="2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157C85"/>
    <a:srgbClr val="FFFFCC"/>
    <a:srgbClr val="F6A902"/>
    <a:srgbClr val="2B87D3"/>
    <a:srgbClr val="F9AD6F"/>
    <a:srgbClr val="2B93D3"/>
    <a:srgbClr val="4093D8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11" autoAdjust="0"/>
    <p:restoredTop sz="90223" autoAdjust="0"/>
  </p:normalViewPr>
  <p:slideViewPr>
    <p:cSldViewPr snapToGrid="0">
      <p:cViewPr varScale="1">
        <p:scale>
          <a:sx n="107" d="100"/>
          <a:sy n="107" d="100"/>
        </p:scale>
        <p:origin x="-1166" y="-72"/>
      </p:cViewPr>
      <p:guideLst>
        <p:guide orient="horz" pos="2160"/>
        <p:guide orient="horz" pos="816"/>
        <p:guide orient="horz" pos="1620"/>
        <p:guide orient="horz" pos="612"/>
        <p:guide orient="horz" pos="2400"/>
        <p:guide orient="horz" pos="907"/>
        <p:guide orient="horz" pos="1800"/>
        <p:guide orient="horz" pos="680"/>
        <p:guide orient="horz" pos="2184"/>
        <p:guide pos="2880"/>
        <p:guide pos="288"/>
      </p:guideLst>
    </p:cSldViewPr>
  </p:slideViewPr>
  <p:outlineViewPr>
    <p:cViewPr>
      <p:scale>
        <a:sx n="33" d="100"/>
        <a:sy n="33" d="100"/>
      </p:scale>
      <p:origin x="0" y="22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48E05FB0-164A-415E-B75F-FF87DA87AA8A}" type="presOf" srcId="{B53502B7-CFD9-4D79-A7B6-A209BE8CBF2D}" destId="{BCBE42DD-E755-40FA-869D-120EE8F7268F}" srcOrd="0" destOrd="0" presId="urn:microsoft.com/office/officeart/2005/8/layout/vList2"/>
    <dgm:cxn modelId="{0C863CB2-B3FF-4030-9539-A732AF65DB8C}" type="presOf" srcId="{0892F4D6-8279-418A-8AE9-47AF4E299AA2}" destId="{E48EDA4C-8A74-43CF-ADF1-DB0F43C3695D}" srcOrd="0" destOrd="0" presId="urn:microsoft.com/office/officeart/2005/8/layout/vList2"/>
    <dgm:cxn modelId="{5630B1DE-EC9B-4CAE-BC2D-3369CE362809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4FF6517F-CBD6-44F3-9454-2F6C6F3A5645}" type="presOf" srcId="{0892F4D6-8279-418A-8AE9-47AF4E299AA2}" destId="{E48EDA4C-8A74-43CF-ADF1-DB0F43C3695D}" srcOrd="0" destOrd="0" presId="urn:microsoft.com/office/officeart/2005/8/layout/vList2"/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2D896A5B-83A0-40DA-9D13-06D14E7425C5}" type="presOf" srcId="{B53502B7-CFD9-4D79-A7B6-A209BE8CBF2D}" destId="{BCBE42DD-E755-40FA-869D-120EE8F7268F}" srcOrd="0" destOrd="0" presId="urn:microsoft.com/office/officeart/2005/8/layout/vList2"/>
    <dgm:cxn modelId="{7C022A2C-7C4A-48EE-922C-2ED41C324D67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36A151B8-DEE0-4B1B-A52A-55B8BA649FBB}" type="presOf" srcId="{B53502B7-CFD9-4D79-A7B6-A209BE8CBF2D}" destId="{BCBE42DD-E755-40FA-869D-120EE8F7268F}" srcOrd="0" destOrd="0" presId="urn:microsoft.com/office/officeart/2005/8/layout/vList2"/>
    <dgm:cxn modelId="{49613142-9A67-455E-9028-68E355B97A1A}" type="presOf" srcId="{0892F4D6-8279-418A-8AE9-47AF4E299AA2}" destId="{E48EDA4C-8A74-43CF-ADF1-DB0F43C3695D}" srcOrd="0" destOrd="0" presId="urn:microsoft.com/office/officeart/2005/8/layout/vList2"/>
    <dgm:cxn modelId="{60D2A9CD-2886-4135-8282-0B7B5B90EB21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BB5562DA-3184-4AAF-A646-931835AFAB7D}" type="presOf" srcId="{0892F4D6-8279-418A-8AE9-47AF4E299AA2}" destId="{E48EDA4C-8A74-43CF-ADF1-DB0F43C3695D}" srcOrd="0" destOrd="0" presId="urn:microsoft.com/office/officeart/2005/8/layout/vList2"/>
    <dgm:cxn modelId="{99E1ACED-AF37-4CBC-B804-24F7D67F22D0}" type="presOf" srcId="{B53502B7-CFD9-4D79-A7B6-A209BE8CBF2D}" destId="{BCBE42DD-E755-40FA-869D-120EE8F7268F}" srcOrd="0" destOrd="0" presId="urn:microsoft.com/office/officeart/2005/8/layout/vList2"/>
    <dgm:cxn modelId="{79B5249F-AA1E-4AD3-B880-5CCE607980F5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FF505-C459-4507-808A-BD60E8896638}" type="datetimeFigureOut">
              <a:rPr lang="en-IE" smtClean="0"/>
              <a:t>11/06/2020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0C188-63C9-4667-9E99-FF17AD3CB86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6602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63" cy="497126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7" y="0"/>
            <a:ext cx="2951163" cy="497126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09DF1EC-D838-4ADA-8DBF-EF7DDA4CED41}" type="datetimeFigureOut">
              <a:rPr lang="en-IE" smtClean="0"/>
              <a:pPr/>
              <a:t>11/06/2020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46125"/>
            <a:ext cx="596265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5"/>
            <a:ext cx="5448300" cy="4474131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51163" cy="497126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7" y="9443662"/>
            <a:ext cx="2951163" cy="497126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A9FA7B11-4628-462A-86EF-271E26CD9CFA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22474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2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624" algn="l" defTabSz="9132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244" algn="l" defTabSz="9132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870" algn="l" defTabSz="9132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493" algn="l" defTabSz="9132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3116" algn="l" defTabSz="9132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739" algn="l" defTabSz="9132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6363" algn="l" defTabSz="9132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985" algn="l" defTabSz="9132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3863" y="746125"/>
            <a:ext cx="5962650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Conf line details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Conf line details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Attendee: 30618967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Host Passcode: 37964178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 In Numbers: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ROI: 1800 882 365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Dublin: +353 (0)1 2421977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NI: 0800 3891 681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Belfast: 020 36518923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A7B11-4628-462A-86EF-271E26CD9CFA}" type="slidenum">
              <a:rPr lang="en-IE" smtClean="0"/>
              <a:pPr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67079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BFD87A-E9B1-42E6-9F53-B9A41F0CDB5F}" type="slidenum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I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2475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93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4" y="5158775"/>
            <a:ext cx="2723674" cy="42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958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884C-064C-4EF4-97F1-A1702F47F9D5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11/06/2020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20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89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89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FFAB-78DC-4757-A4F8-BAB23D689C60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11/06/2020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39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4825"/>
            <a:ext cx="7772400" cy="12255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D5474-1A23-4BF8-911D-24EAA815EFA0}" type="datetimeFigureOut">
              <a:rPr lang="en-IE" smtClean="0"/>
              <a:t>11/06/2020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BDA8-B3EF-42A5-B412-8CE352BE9C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62381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D5474-1A23-4BF8-911D-24EAA815EFA0}" type="datetimeFigureOut">
              <a:rPr lang="en-IE" smtClean="0"/>
              <a:t>11/06/2020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BDA8-B3EF-42A5-B412-8CE352BE9C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73143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188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525"/>
            <a:ext cx="7772400" cy="12493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D5474-1A23-4BF8-911D-24EAA815EFA0}" type="datetimeFigureOut">
              <a:rPr lang="en-IE" smtClean="0"/>
              <a:t>11/06/2020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BDA8-B3EF-42A5-B412-8CE352BE9C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23624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D5474-1A23-4BF8-911D-24EAA815EFA0}" type="datetimeFigureOut">
              <a:rPr lang="en-IE" smtClean="0"/>
              <a:t>11/06/2020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BDA8-B3EF-42A5-B412-8CE352BE9C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82225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525"/>
            <a:ext cx="4040188" cy="533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927"/>
            <a:ext cx="4040188" cy="329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279525"/>
            <a:ext cx="4041775" cy="533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812927"/>
            <a:ext cx="4041775" cy="329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D5474-1A23-4BF8-911D-24EAA815EFA0}" type="datetimeFigureOut">
              <a:rPr lang="en-IE" smtClean="0"/>
              <a:t>11/06/2020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BDA8-B3EF-42A5-B412-8CE352BE9C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5592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D5474-1A23-4BF8-911D-24EAA815EFA0}" type="datetimeFigureOut">
              <a:rPr lang="en-IE" smtClean="0"/>
              <a:t>11/06/2020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BDA8-B3EF-42A5-B412-8CE352BE9C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002232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D5474-1A23-4BF8-911D-24EAA815EFA0}" type="datetimeFigureOut">
              <a:rPr lang="en-IE" smtClean="0"/>
              <a:t>11/06/2020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BDA8-B3EF-42A5-B412-8CE352BE9C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50365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2701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013"/>
            <a:ext cx="5111750" cy="4878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195388"/>
            <a:ext cx="3008313" cy="39100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D5474-1A23-4BF8-911D-24EAA815EFA0}" type="datetimeFigureOut">
              <a:rPr lang="en-IE" smtClean="0"/>
              <a:t>11/06/2020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BDA8-B3EF-42A5-B412-8CE352BE9C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899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9501"/>
            <a:ext cx="8229600" cy="40256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Diagram 6"/>
          <p:cNvGraphicFramePr/>
          <p:nvPr userDrawn="1">
            <p:extLst>
              <p:ext uri="{D42A27DB-BD31-4B8C-83A1-F6EECF244321}">
                <p14:modId xmlns:p14="http://schemas.microsoft.com/office/powerpoint/2010/main" val="2564930013"/>
              </p:ext>
            </p:extLst>
          </p:nvPr>
        </p:nvGraphicFramePr>
        <p:xfrm>
          <a:off x="457236" y="382802"/>
          <a:ext cx="8229599" cy="540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080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4" y="5158775"/>
            <a:ext cx="2723674" cy="42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31828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2"/>
            <a:ext cx="5486400" cy="473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1175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3577"/>
            <a:ext cx="5486400" cy="669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D5474-1A23-4BF8-911D-24EAA815EFA0}" type="datetimeFigureOut">
              <a:rPr lang="en-IE" smtClean="0"/>
              <a:t>11/06/2020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BDA8-B3EF-42A5-B412-8CE352BE9C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83915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D5474-1A23-4BF8-911D-24EAA815EFA0}" type="datetimeFigureOut">
              <a:rPr lang="en-IE" smtClean="0"/>
              <a:t>11/06/2020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BDA8-B3EF-42A5-B412-8CE352BE9C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88299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876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876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D5474-1A23-4BF8-911D-24EAA815EFA0}" type="datetimeFigureOut">
              <a:rPr lang="en-IE" smtClean="0"/>
              <a:t>11/06/2020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BDA8-B3EF-42A5-B412-8CE352BE9C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889598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E6D65-06BE-4995-A950-731E2C66B1F1}" type="datetime1">
              <a:rPr lang="en-IE" smtClean="0"/>
              <a:t>11/06/2020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E5A4-1675-4162-8164-AEA7A5E099B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87324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615B-26FE-4866-A9F6-5EE62A7432CF}" type="datetime1">
              <a:rPr lang="en-IE" smtClean="0"/>
              <a:t>11/06/2020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E5A4-1675-4162-8164-AEA7A5E099B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82660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DF5C-01F5-4C0A-881B-4455738FDA0C}" type="datetime1">
              <a:rPr lang="en-IE" smtClean="0"/>
              <a:t>11/06/2020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E5A4-1675-4162-8164-AEA7A5E099B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10211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2"/>
            <a:ext cx="40386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2"/>
            <a:ext cx="40386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5BA4-ABB0-47A9-B231-A3397E30E32C}" type="datetime1">
              <a:rPr lang="en-IE" smtClean="0"/>
              <a:t>11/06/2020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E5A4-1675-4162-8164-AEA7A5E099B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70380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E852-8697-41DC-9A6E-A2A01FCA782C}" type="datetime1">
              <a:rPr lang="en-IE" smtClean="0"/>
              <a:t>11/06/2020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E5A4-1675-4162-8164-AEA7A5E099B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67985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9364-243A-4309-A182-DA9B07618BF1}" type="datetime1">
              <a:rPr lang="en-IE" smtClean="0"/>
              <a:t>11/06/2020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E5A4-1675-4162-8164-AEA7A5E099B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2213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01DBE-EC2D-4F44-8E29-77C70D48743A}" type="datetime1">
              <a:rPr lang="en-IE" smtClean="0"/>
              <a:t>11/06/2020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E5A4-1675-4162-8164-AEA7A5E099B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5497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3672425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6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2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8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4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1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7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3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9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4B5D-4C29-434B-8D81-07137CAD7BBA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11/06/2020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6316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2"/>
            <a:ext cx="3008313" cy="968375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9"/>
            <a:ext cx="3008313" cy="3909219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31F92-7209-4B7F-8BE5-3A12F75A2EDC}" type="datetime1">
              <a:rPr lang="en-IE" smtClean="0"/>
              <a:t>11/06/2020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E5A4-1675-4162-8164-AEA7A5E099B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531406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14CD8-2AC0-44FD-BFBF-2A6EB04B4E17}" type="datetime1">
              <a:rPr lang="en-IE" smtClean="0"/>
              <a:t>11/06/2020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E5A4-1675-4162-8164-AEA7A5E099B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471340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BA55-E99C-48E6-9B36-A6C231F08780}" type="datetime1">
              <a:rPr lang="en-IE" smtClean="0"/>
              <a:t>11/06/2020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E5A4-1675-4162-8164-AEA7A5E099B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219213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2D7C-0D28-4C93-ADC9-0478B71A32B3}" type="datetime1">
              <a:rPr lang="en-IE" smtClean="0"/>
              <a:t>11/06/2020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E5A4-1675-4162-8164-AEA7A5E099B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651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 userDrawn="1">
            <p:extLst>
              <p:ext uri="{D42A27DB-BD31-4B8C-83A1-F6EECF244321}">
                <p14:modId xmlns:p14="http://schemas.microsoft.com/office/powerpoint/2010/main" val="1920869308"/>
              </p:ext>
            </p:extLst>
          </p:nvPr>
        </p:nvGraphicFramePr>
        <p:xfrm>
          <a:off x="457236" y="382802"/>
          <a:ext cx="8229599" cy="540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3BF0-E98D-4883-B8FE-A44C875E2624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11/06/2020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4" y="5158775"/>
            <a:ext cx="2723674" cy="42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910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 userDrawn="1">
            <p:extLst>
              <p:ext uri="{D42A27DB-BD31-4B8C-83A1-F6EECF244321}">
                <p14:modId xmlns:p14="http://schemas.microsoft.com/office/powerpoint/2010/main" val="4183103312"/>
              </p:ext>
            </p:extLst>
          </p:nvPr>
        </p:nvGraphicFramePr>
        <p:xfrm>
          <a:off x="457236" y="382802"/>
          <a:ext cx="8229599" cy="540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4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24" indent="0">
              <a:buNone/>
              <a:defRPr sz="2000" b="1"/>
            </a:lvl2pPr>
            <a:lvl3pPr marL="913244" indent="0">
              <a:buNone/>
              <a:defRPr sz="1800" b="1"/>
            </a:lvl3pPr>
            <a:lvl4pPr marL="1369870" indent="0">
              <a:buNone/>
              <a:defRPr sz="1600" b="1"/>
            </a:lvl4pPr>
            <a:lvl5pPr marL="1826493" indent="0">
              <a:buNone/>
              <a:defRPr sz="1600" b="1"/>
            </a:lvl5pPr>
            <a:lvl6pPr marL="2283116" indent="0">
              <a:buNone/>
              <a:defRPr sz="1600" b="1"/>
            </a:lvl6pPr>
            <a:lvl7pPr marL="2739739" indent="0">
              <a:buNone/>
              <a:defRPr sz="1600" b="1"/>
            </a:lvl7pPr>
            <a:lvl8pPr marL="3196363" indent="0">
              <a:buNone/>
              <a:defRPr sz="1600" b="1"/>
            </a:lvl8pPr>
            <a:lvl9pPr marL="365298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84" y="1279264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24" indent="0">
              <a:buNone/>
              <a:defRPr sz="2000" b="1"/>
            </a:lvl2pPr>
            <a:lvl3pPr marL="913244" indent="0">
              <a:buNone/>
              <a:defRPr sz="1800" b="1"/>
            </a:lvl3pPr>
            <a:lvl4pPr marL="1369870" indent="0">
              <a:buNone/>
              <a:defRPr sz="1600" b="1"/>
            </a:lvl4pPr>
            <a:lvl5pPr marL="1826493" indent="0">
              <a:buNone/>
              <a:defRPr sz="1600" b="1"/>
            </a:lvl5pPr>
            <a:lvl6pPr marL="2283116" indent="0">
              <a:buNone/>
              <a:defRPr sz="1600" b="1"/>
            </a:lvl6pPr>
            <a:lvl7pPr marL="2739739" indent="0">
              <a:buNone/>
              <a:defRPr sz="1600" b="1"/>
            </a:lvl7pPr>
            <a:lvl8pPr marL="3196363" indent="0">
              <a:buNone/>
              <a:defRPr sz="1600" b="1"/>
            </a:lvl8pPr>
            <a:lvl9pPr marL="365298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84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829E-2816-437B-8840-6D38F7348736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11/06/2020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496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 userDrawn="1">
            <p:extLst>
              <p:ext uri="{D42A27DB-BD31-4B8C-83A1-F6EECF244321}">
                <p14:modId xmlns:p14="http://schemas.microsoft.com/office/powerpoint/2010/main" val="770084281"/>
              </p:ext>
            </p:extLst>
          </p:nvPr>
        </p:nvGraphicFramePr>
        <p:xfrm>
          <a:off x="457236" y="382802"/>
          <a:ext cx="8229599" cy="540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18F1-6D52-4363-A396-53F776BE31C6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11/06/2020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4" y="5158775"/>
            <a:ext cx="2723674" cy="42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255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24BD-7871-4520-8CEF-A8F1EF871AFD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11/06/2020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71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33" y="227545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69" y="227546"/>
            <a:ext cx="5111751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33" y="119595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6624" indent="0">
              <a:buNone/>
              <a:defRPr sz="1200"/>
            </a:lvl2pPr>
            <a:lvl3pPr marL="913244" indent="0">
              <a:buNone/>
              <a:defRPr sz="1000"/>
            </a:lvl3pPr>
            <a:lvl4pPr marL="1369870" indent="0">
              <a:buNone/>
              <a:defRPr sz="900"/>
            </a:lvl4pPr>
            <a:lvl5pPr marL="1826493" indent="0">
              <a:buNone/>
              <a:defRPr sz="900"/>
            </a:lvl5pPr>
            <a:lvl6pPr marL="2283116" indent="0">
              <a:buNone/>
              <a:defRPr sz="900"/>
            </a:lvl6pPr>
            <a:lvl7pPr marL="2739739" indent="0">
              <a:buNone/>
              <a:defRPr sz="900"/>
            </a:lvl7pPr>
            <a:lvl8pPr marL="3196363" indent="0">
              <a:buNone/>
              <a:defRPr sz="900"/>
            </a:lvl8pPr>
            <a:lvl9pPr marL="365298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7E6C-76AA-4150-A2DE-2943DDDF0B74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11/06/2020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351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1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51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6624" indent="0">
              <a:buNone/>
              <a:defRPr sz="2800"/>
            </a:lvl2pPr>
            <a:lvl3pPr marL="913244" indent="0">
              <a:buNone/>
              <a:defRPr sz="2400"/>
            </a:lvl3pPr>
            <a:lvl4pPr marL="1369870" indent="0">
              <a:buNone/>
              <a:defRPr sz="2000"/>
            </a:lvl4pPr>
            <a:lvl5pPr marL="1826493" indent="0">
              <a:buNone/>
              <a:defRPr sz="2000"/>
            </a:lvl5pPr>
            <a:lvl6pPr marL="2283116" indent="0">
              <a:buNone/>
              <a:defRPr sz="2000"/>
            </a:lvl6pPr>
            <a:lvl7pPr marL="2739739" indent="0">
              <a:buNone/>
              <a:defRPr sz="2000"/>
            </a:lvl7pPr>
            <a:lvl8pPr marL="3196363" indent="0">
              <a:buNone/>
              <a:defRPr sz="2000"/>
            </a:lvl8pPr>
            <a:lvl9pPr marL="3652985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8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6624" indent="0">
              <a:buNone/>
              <a:defRPr sz="1200"/>
            </a:lvl2pPr>
            <a:lvl3pPr marL="913244" indent="0">
              <a:buNone/>
              <a:defRPr sz="1000"/>
            </a:lvl3pPr>
            <a:lvl4pPr marL="1369870" indent="0">
              <a:buNone/>
              <a:defRPr sz="900"/>
            </a:lvl4pPr>
            <a:lvl5pPr marL="1826493" indent="0">
              <a:buNone/>
              <a:defRPr sz="900"/>
            </a:lvl5pPr>
            <a:lvl6pPr marL="2283116" indent="0">
              <a:buNone/>
              <a:defRPr sz="900"/>
            </a:lvl6pPr>
            <a:lvl7pPr marL="2739739" indent="0">
              <a:buNone/>
              <a:defRPr sz="900"/>
            </a:lvl7pPr>
            <a:lvl8pPr marL="3196363" indent="0">
              <a:buNone/>
              <a:defRPr sz="900"/>
            </a:lvl8pPr>
            <a:lvl9pPr marL="365298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A755D-1CBC-47C1-BE72-99BFDC34CEBC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11/06/2020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40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324" tIns="45663" rIns="91324" bIns="4566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324" tIns="45663" rIns="91324" bIns="4566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92"/>
            <a:ext cx="2133600" cy="304271"/>
          </a:xfrm>
          <a:prstGeom prst="rect">
            <a:avLst/>
          </a:prstGeom>
        </p:spPr>
        <p:txBody>
          <a:bodyPr vert="horz" lIns="91324" tIns="45663" rIns="91324" bIns="4566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293D6-855A-4E5B-9A3D-4656F458DB1C}" type="datetime1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11/06/2020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92"/>
            <a:ext cx="2895600" cy="304271"/>
          </a:xfrm>
          <a:prstGeom prst="rect">
            <a:avLst/>
          </a:prstGeom>
        </p:spPr>
        <p:txBody>
          <a:bodyPr vert="horz" lIns="91324" tIns="45663" rIns="91324" bIns="4566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3" y="5296992"/>
            <a:ext cx="2133600" cy="304271"/>
          </a:xfrm>
          <a:prstGeom prst="rect">
            <a:avLst/>
          </a:prstGeom>
        </p:spPr>
        <p:txBody>
          <a:bodyPr vert="horz" lIns="91324" tIns="45663" rIns="91324" bIns="4566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257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324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68" indent="-342468" algn="l" defTabSz="91324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013" indent="-285390" algn="l" defTabSz="913244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59" indent="-228312" algn="l" defTabSz="91324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184" indent="-228312" algn="l" defTabSz="91324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4" indent="-228312" algn="l" defTabSz="913244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26" indent="-228312" algn="l" defTabSz="91324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050" indent="-228312" algn="l" defTabSz="91324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673" indent="-228312" algn="l" defTabSz="91324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297" indent="-228312" algn="l" defTabSz="91324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2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24" algn="l" defTabSz="9132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44" algn="l" defTabSz="9132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870" algn="l" defTabSz="9132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493" algn="l" defTabSz="9132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16" algn="l" defTabSz="9132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39" algn="l" defTabSz="9132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363" algn="l" defTabSz="9132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985" algn="l" defTabSz="9132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D5474-1A23-4BF8-911D-24EAA815EFA0}" type="datetimeFigureOut">
              <a:rPr lang="en-IE" smtClean="0"/>
              <a:t>11/06/2020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BDA8-B3EF-42A5-B412-8CE352BE9C4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8314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2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26847-7758-4482-AAD1-9E101BBD14E8}" type="datetime1">
              <a:rPr lang="en-IE" smtClean="0"/>
              <a:t>11/06/2020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0E5A4-1675-4162-8164-AEA7A5E099B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7098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defTabSz="761970" rtl="0" eaLnBrk="1" latinLnBrk="0" hangingPunct="1"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39" indent="-285739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19100" indent="-238115" algn="l" defTabSz="7619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»"/>
        <a:defRPr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4508500"/>
            <a:ext cx="2895600" cy="1079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4" tIns="45663" rIns="91324" bIns="45663"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3086110"/>
            <a:ext cx="6400800" cy="774699"/>
          </a:xfrm>
          <a:prstGeom prst="rect">
            <a:avLst/>
          </a:prstGeom>
        </p:spPr>
        <p:txBody>
          <a:bodyPr vert="horz" lIns="91324" tIns="45663" rIns="91324" bIns="45663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98"/>
              </a:lnSpc>
            </a:pPr>
            <a:r>
              <a:rPr lang="en-GB" sz="2000" dirty="0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18 </a:t>
            </a:r>
            <a:r>
              <a:rPr lang="en-GB" sz="2000" dirty="0">
                <a:solidFill>
                  <a:prstClr val="black">
                    <a:tint val="75000"/>
                  </a:prstClr>
                </a:solidFill>
                <a:cs typeface="Arial" charset="0"/>
              </a:rPr>
              <a:t>June 2020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1805783"/>
            <a:ext cx="7772400" cy="1178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24" tIns="45663" rIns="91324" bIns="45663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3800" b="1" kern="1200">
                <a:solidFill>
                  <a:srgbClr val="465176"/>
                </a:solidFill>
                <a:latin typeface="Arial"/>
                <a:ea typeface="+mj-ea"/>
                <a:cs typeface="Arial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495176"/>
                </a:solidFill>
                <a:latin typeface="Calibri"/>
              </a:rPr>
              <a:t>Modifications Meeting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495176"/>
                </a:solidFill>
                <a:latin typeface="Calibri"/>
              </a:rPr>
              <a:t>Release Update </a:t>
            </a:r>
            <a:endParaRPr lang="en-US" sz="4000" dirty="0">
              <a:solidFill>
                <a:srgbClr val="495176"/>
              </a:solidFill>
              <a:latin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3" y="5296992"/>
            <a:ext cx="2133600" cy="304271"/>
          </a:xfrm>
        </p:spPr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351340"/>
            <a:ext cx="5447348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88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33502"/>
            <a:ext cx="8229600" cy="3359879"/>
          </a:xfrm>
        </p:spPr>
        <p:txBody>
          <a:bodyPr>
            <a:normAutofit fontScale="70000" lnSpcReduction="20000"/>
          </a:bodyPr>
          <a:lstStyle/>
          <a:p>
            <a:pPr marL="171450" indent="-171450"/>
            <a:r>
              <a:rPr lang="en-GB" sz="2400" dirty="0"/>
              <a:t>The table below outlines the scope for Release F to the Central Market Systems, all are approved Modification Proposals. </a:t>
            </a:r>
          </a:p>
          <a:p>
            <a:pPr marL="171450" indent="-171450"/>
            <a:endParaRPr lang="en-GB" sz="2400" dirty="0"/>
          </a:p>
          <a:p>
            <a:pPr marL="171450" indent="-171450"/>
            <a:r>
              <a:rPr lang="en-GB" sz="2400" dirty="0"/>
              <a:t>In addition a number of fixes for the Balancing Market and Settlement systems will also be included in scope. </a:t>
            </a:r>
          </a:p>
          <a:p>
            <a:pPr marL="171450" indent="-171450"/>
            <a:endParaRPr lang="en-GB" sz="2400" dirty="0"/>
          </a:p>
          <a:p>
            <a:pPr marL="171450" indent="-171450"/>
            <a:endParaRPr lang="en-GB" sz="2400" dirty="0"/>
          </a:p>
          <a:p>
            <a:pPr marL="171450" indent="-171450"/>
            <a:endParaRPr lang="en-GB" sz="2400" dirty="0"/>
          </a:p>
          <a:p>
            <a:pPr marL="171450" indent="-171450"/>
            <a:endParaRPr lang="en-GB" sz="2400" dirty="0"/>
          </a:p>
          <a:p>
            <a:pPr marL="171450" indent="-171450"/>
            <a:endParaRPr lang="en-GB" sz="2400" dirty="0"/>
          </a:p>
          <a:p>
            <a:pPr marL="171450" indent="-171450"/>
            <a:endParaRPr lang="en-GB" sz="2400" dirty="0"/>
          </a:p>
          <a:p>
            <a:pPr marL="171450" indent="-171450"/>
            <a:r>
              <a:rPr lang="en-IE" sz="2400" dirty="0"/>
              <a:t>Release F is expected to be deployed in October 2020 (date TBC), subject to successful completion of all testing.</a:t>
            </a:r>
          </a:p>
          <a:p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Central Market Systems - Release F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FDD81B9-6EB9-4AAE-8FCE-C9BF7AD3DB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179" y="2730500"/>
            <a:ext cx="8449011" cy="125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93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71450" indent="-171450"/>
            <a:r>
              <a:rPr lang="en-GB" sz="2400" dirty="0"/>
              <a:t>The table below outlines current scope for Release G to the Central Market Systems.</a:t>
            </a:r>
          </a:p>
          <a:p>
            <a:pPr marL="171450" indent="-171450"/>
            <a:endParaRPr lang="en-GB" sz="2400" dirty="0"/>
          </a:p>
          <a:p>
            <a:pPr marL="171450" indent="-171450"/>
            <a:endParaRPr lang="en-GB" sz="2400" dirty="0"/>
          </a:p>
          <a:p>
            <a:pPr marL="171450" indent="-171450"/>
            <a:endParaRPr lang="en-GB" sz="2400" dirty="0"/>
          </a:p>
          <a:p>
            <a:pPr marL="171450" indent="-171450"/>
            <a:endParaRPr lang="en-GB" sz="2400" dirty="0"/>
          </a:p>
          <a:p>
            <a:pPr marL="171450" indent="-171450"/>
            <a:endParaRPr lang="en-GB" sz="2400" dirty="0"/>
          </a:p>
          <a:p>
            <a:pPr marL="171450" indent="-171450"/>
            <a:endParaRPr lang="en-GB" sz="2400" dirty="0"/>
          </a:p>
          <a:p>
            <a:pPr marL="171450" indent="-171450"/>
            <a:r>
              <a:rPr lang="en-GB" sz="2400" dirty="0"/>
              <a:t>A number of other changes are currently being impact assessed by our vendors. Any further additions to scope will be communicated at upcoming Market Operator User Groups.   </a:t>
            </a:r>
          </a:p>
          <a:p>
            <a:pPr marL="171450" indent="-171450"/>
            <a:endParaRPr lang="en-GB" sz="2400" dirty="0"/>
          </a:p>
          <a:p>
            <a:pPr marL="171450" indent="-171450"/>
            <a:r>
              <a:rPr lang="en-IE" sz="2400" dirty="0"/>
              <a:t>Release G is expected to be deployed in April 2021 (date TBC), subject to successful completion of all testing.</a:t>
            </a:r>
          </a:p>
          <a:p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Central Market Systems - Release 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B6613B12-8A0E-4122-BE62-13904FBCD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710" y="1905000"/>
            <a:ext cx="7924800" cy="80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66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1"/>
          <p:cNvSpPr>
            <a:spLocks noGrp="1"/>
          </p:cNvSpPr>
          <p:nvPr>
            <p:ph type="title" idx="4294967295"/>
          </p:nvPr>
        </p:nvSpPr>
        <p:spPr>
          <a:xfrm>
            <a:off x="993790" y="113770"/>
            <a:ext cx="6809053" cy="296051"/>
          </a:xfrm>
        </p:spPr>
        <p:txBody>
          <a:bodyPr>
            <a:noAutofit/>
          </a:bodyPr>
          <a:lstStyle/>
          <a:p>
            <a:pPr algn="l"/>
            <a:r>
              <a:rPr lang="en-IE" sz="2000" b="1" dirty="0">
                <a:solidFill>
                  <a:srgbClr val="0C4854"/>
                </a:solidFill>
              </a:rPr>
              <a:t>Market Systems – Assessments Update 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993791" y="604186"/>
            <a:ext cx="7089914" cy="11374"/>
          </a:xfrm>
          <a:prstGeom prst="line">
            <a:avLst/>
          </a:prstGeom>
          <a:ln>
            <a:solidFill>
              <a:srgbClr val="0C485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ADCDAC1-F6DA-4F34-8FD0-54FCDB1C7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1970"/>
            <a:fld id="{8C70E5A4-1675-4162-8164-AEA7A5E099B4}" type="slidenum">
              <a:rPr lang="en-IE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/>
              <a:t>4</a:t>
            </a:fld>
            <a:endParaRPr lang="en-I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EA30628-5527-451A-AF13-54E67091F8AB}"/>
              </a:ext>
            </a:extLst>
          </p:cNvPr>
          <p:cNvSpPr txBox="1"/>
          <p:nvPr/>
        </p:nvSpPr>
        <p:spPr>
          <a:xfrm>
            <a:off x="993790" y="1270001"/>
            <a:ext cx="700721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61970"/>
            <a:r>
              <a:rPr lang="en-IE" sz="1250" b="1" dirty="0">
                <a:solidFill>
                  <a:prstClr val="black"/>
                </a:solidFill>
                <a:latin typeface="Calibri"/>
              </a:rPr>
              <a:t>Pending Assessment: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65E1CEEC-BEB6-48E2-9422-3469AE6F4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667444"/>
              </p:ext>
            </p:extLst>
          </p:nvPr>
        </p:nvGraphicFramePr>
        <p:xfrm>
          <a:off x="1025348" y="1496518"/>
          <a:ext cx="6745935" cy="2176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3434">
                  <a:extLst>
                    <a:ext uri="{9D8B030D-6E8A-4147-A177-3AD203B41FA5}">
                      <a16:colId xmlns="" xmlns:a16="http://schemas.microsoft.com/office/drawing/2014/main" val="519684076"/>
                    </a:ext>
                  </a:extLst>
                </a:gridCol>
                <a:gridCol w="506079">
                  <a:extLst>
                    <a:ext uri="{9D8B030D-6E8A-4147-A177-3AD203B41FA5}">
                      <a16:colId xmlns="" xmlns:a16="http://schemas.microsoft.com/office/drawing/2014/main" val="149135337"/>
                    </a:ext>
                  </a:extLst>
                </a:gridCol>
                <a:gridCol w="3049921">
                  <a:extLst>
                    <a:ext uri="{9D8B030D-6E8A-4147-A177-3AD203B41FA5}">
                      <a16:colId xmlns="" xmlns:a16="http://schemas.microsoft.com/office/drawing/2014/main" val="636607793"/>
                    </a:ext>
                  </a:extLst>
                </a:gridCol>
                <a:gridCol w="635000">
                  <a:extLst>
                    <a:ext uri="{9D8B030D-6E8A-4147-A177-3AD203B41FA5}">
                      <a16:colId xmlns="" xmlns:a16="http://schemas.microsoft.com/office/drawing/2014/main" val="4027852436"/>
                    </a:ext>
                  </a:extLst>
                </a:gridCol>
                <a:gridCol w="1841501">
                  <a:extLst>
                    <a:ext uri="{9D8B030D-6E8A-4147-A177-3AD203B41FA5}">
                      <a16:colId xmlns="" xmlns:a16="http://schemas.microsoft.com/office/drawing/2014/main" val="3966069500"/>
                    </a:ext>
                  </a:extLst>
                </a:gridCol>
              </a:tblGrid>
              <a:tr h="200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 Ref</a:t>
                      </a: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Mod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Description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 Priority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Comment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extLst>
                  <a:ext uri="{0D108BD9-81ED-4DB2-BD59-A6C34878D82A}">
                    <a16:rowId xmlns="" xmlns:a16="http://schemas.microsoft.com/office/drawing/2014/main" val="3983241475"/>
                  </a:ext>
                </a:extLst>
              </a:tr>
              <a:tr h="393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CR-129</a:t>
                      </a: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22_19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Correction of QUNDELOTOL calculations to convert TOLUG and TOLOG to MWh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1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Assessment Pending</a:t>
                      </a:r>
                    </a:p>
                  </a:txBody>
                  <a:tcPr marL="45381" marR="45381" marT="0" marB="0"/>
                </a:tc>
                <a:extLst>
                  <a:ext uri="{0D108BD9-81ED-4DB2-BD59-A6C34878D82A}">
                    <a16:rowId xmlns="" xmlns:a16="http://schemas.microsoft.com/office/drawing/2014/main" val="39304733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CR-102</a:t>
                      </a: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03_18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 err="1">
                          <a:effectLst/>
                        </a:rPr>
                        <a:t>Autoproducer</a:t>
                      </a:r>
                      <a:r>
                        <a:rPr lang="en-IE" sz="1200" dirty="0">
                          <a:effectLst/>
                        </a:rPr>
                        <a:t> Credit Cover with DSU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2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b="0" dirty="0">
                          <a:effectLst/>
                        </a:rPr>
                        <a:t>Assessment Pending</a:t>
                      </a:r>
                    </a:p>
                  </a:txBody>
                  <a:tcPr marL="45381" marR="45381" marT="0" marB="0"/>
                </a:tc>
                <a:extLst>
                  <a:ext uri="{0D108BD9-81ED-4DB2-BD59-A6C34878D82A}">
                    <a16:rowId xmlns="" xmlns:a16="http://schemas.microsoft.com/office/drawing/2014/main" val="327381766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CR-081</a:t>
                      </a: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03_19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Amended Application of the Market Back Up Price if an Imbalance Price fails to Calculate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3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Assessment Pending</a:t>
                      </a:r>
                      <a:endParaRPr lang="en-I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extLst>
                  <a:ext uri="{0D108BD9-81ED-4DB2-BD59-A6C34878D82A}">
                    <a16:rowId xmlns="" xmlns:a16="http://schemas.microsoft.com/office/drawing/2014/main" val="93688535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CR-072</a:t>
                      </a: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08_19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Clarification to Intraday Quantity and Payment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4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Assessment Pending</a:t>
                      </a:r>
                      <a:endParaRPr lang="en-I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extLst>
                  <a:ext uri="{0D108BD9-81ED-4DB2-BD59-A6C34878D82A}">
                    <a16:rowId xmlns="" xmlns:a16="http://schemas.microsoft.com/office/drawing/2014/main" val="248978753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CR-119</a:t>
                      </a: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20_19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Changing Day Ahead Difference Quantity to Day Ahead Trade Quantity Within Day Charge Calculation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5</a:t>
                      </a:r>
                      <a:endParaRPr lang="en-I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2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Assessment </a:t>
                      </a:r>
                      <a:r>
                        <a:rPr lang="en-IE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pending. </a:t>
                      </a:r>
                    </a:p>
                  </a:txBody>
                  <a:tcPr marL="45381" marR="45381" marT="0" marB="0"/>
                </a:tc>
                <a:extLst>
                  <a:ext uri="{0D108BD9-81ED-4DB2-BD59-A6C34878D82A}">
                    <a16:rowId xmlns="" xmlns:a16="http://schemas.microsoft.com/office/drawing/2014/main" val="1082202328"/>
                  </a:ext>
                </a:extLst>
              </a:tr>
              <a:tr h="120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381" marR="45381" marT="0" marB="0"/>
                </a:tc>
                <a:extLst>
                  <a:ext uri="{0D108BD9-81ED-4DB2-BD59-A6C34878D82A}">
                    <a16:rowId xmlns="" xmlns:a16="http://schemas.microsoft.com/office/drawing/2014/main" val="345798290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647569D-6165-4C21-886A-DD97E26D7B35}"/>
              </a:ext>
            </a:extLst>
          </p:cNvPr>
          <p:cNvSpPr txBox="1"/>
          <p:nvPr/>
        </p:nvSpPr>
        <p:spPr>
          <a:xfrm>
            <a:off x="993790" y="643743"/>
            <a:ext cx="70072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61970"/>
            <a:r>
              <a:rPr lang="en-IE" sz="1500" b="1" dirty="0" smtClean="0">
                <a:solidFill>
                  <a:srgbClr val="FF0000"/>
                </a:solidFill>
                <a:latin typeface="Calibri"/>
              </a:rPr>
              <a:t>For </a:t>
            </a:r>
            <a:r>
              <a:rPr lang="en-IE" sz="1500" b="1" dirty="0">
                <a:solidFill>
                  <a:srgbClr val="FF0000"/>
                </a:solidFill>
                <a:latin typeface="Calibri"/>
              </a:rPr>
              <a:t>Decision for </a:t>
            </a:r>
            <a:r>
              <a:rPr lang="en-IE" sz="1500" b="1" dirty="0" err="1">
                <a:solidFill>
                  <a:srgbClr val="FF0000"/>
                </a:solidFill>
                <a:latin typeface="Calibri"/>
              </a:rPr>
              <a:t>Rel</a:t>
            </a:r>
            <a:r>
              <a:rPr lang="en-IE" sz="1500" b="1" dirty="0">
                <a:solidFill>
                  <a:srgbClr val="FF0000"/>
                </a:solidFill>
                <a:latin typeface="Calibri"/>
              </a:rPr>
              <a:t> “G</a:t>
            </a:r>
            <a:r>
              <a:rPr lang="en-IE" sz="1500" b="1" dirty="0" smtClean="0">
                <a:solidFill>
                  <a:srgbClr val="FF0000"/>
                </a:solidFill>
                <a:latin typeface="Calibri"/>
              </a:rPr>
              <a:t>”:</a:t>
            </a:r>
            <a:endParaRPr lang="en-IE" sz="15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9712592"/>
      </p:ext>
    </p:extLst>
  </p:cSld>
  <p:clrMapOvr>
    <a:masterClrMapping/>
  </p:clrMapOvr>
</p:sld>
</file>

<file path=ppt/theme/theme1.xml><?xml version="1.0" encoding="utf-8"?>
<a:theme xmlns:a="http://schemas.openxmlformats.org/drawingml/2006/main" name="1_I-SEM – Market Rules Working 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iab7cdb7554d4997ae876b11632fa575 xmlns="3cada6dc-2705-46ed-bab2-0b2cd6d935ca">
      <Terms xmlns="http://schemas.microsoft.com/office/infopath/2007/PartnerControls"/>
    </iab7cdb7554d4997ae876b11632fa575>
    <TaxCatchAll xmlns="3cada6dc-2705-46ed-bab2-0b2cd6d935ca"/>
    <Meeting_x0020_Document_x0020_Type xmlns="163ea899-1ba7-4893-aeeb-6935f5518c47">ISEM Weekly Meeting</Meeting_x0020_Document_x0020_Type>
    <Document_x0020_Status1 xmlns="215428c9-274f-4afe-888e-0be3018181d2">Draft</Document_x0020_Status1>
    <MeetingDate xmlns="215428c9-274f-4afe-888e-0be3018181d2">2020-05-25T23:00:00+00:00</MeetingDat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tatus Report" ma:contentTypeID="0x0101006C0278BC875A44479C391F6D4BB2094D0007F8D1D2AB8D834CADD3CDAEE44AF9B1" ma:contentTypeVersion="6" ma:contentTypeDescription="" ma:contentTypeScope="" ma:versionID="b88a863314ff827cfde8d557a9a5050f">
  <xsd:schema xmlns:xsd="http://www.w3.org/2001/XMLSchema" xmlns:xs="http://www.w3.org/2001/XMLSchema" xmlns:p="http://schemas.microsoft.com/office/2006/metadata/properties" xmlns:ns2="215428c9-274f-4afe-888e-0be3018181d2" xmlns:ns3="163ea899-1ba7-4893-aeeb-6935f5518c47" xmlns:ns4="3cada6dc-2705-46ed-bab2-0b2cd6d935ca" targetNamespace="http://schemas.microsoft.com/office/2006/metadata/properties" ma:root="true" ma:fieldsID="d1753c36b191751edce8c68077c21e9e" ns2:_="" ns3:_="" ns4:_="">
    <xsd:import namespace="215428c9-274f-4afe-888e-0be3018181d2"/>
    <xsd:import namespace="163ea899-1ba7-4893-aeeb-6935f5518c47"/>
    <xsd:import namespace="3cada6dc-2705-46ed-bab2-0b2cd6d935ca"/>
    <xsd:element name="properties">
      <xsd:complexType>
        <xsd:sequence>
          <xsd:element name="documentManagement">
            <xsd:complexType>
              <xsd:all>
                <xsd:element ref="ns2:Document_x0020_Status1" minOccurs="0"/>
                <xsd:element ref="ns2:MeetingDate" minOccurs="0"/>
                <xsd:element ref="ns3:Meeting_x0020_Document_x0020_Type" minOccurs="0"/>
                <xsd:element ref="ns4:iab7cdb7554d4997ae876b11632fa575" minOccurs="0"/>
                <xsd:element ref="ns4:TaxCatchAll" minOccurs="0"/>
                <xsd:element ref="ns4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5428c9-274f-4afe-888e-0be3018181d2" elementFormDefault="qualified">
    <xsd:import namespace="http://schemas.microsoft.com/office/2006/documentManagement/types"/>
    <xsd:import namespace="http://schemas.microsoft.com/office/infopath/2007/PartnerControls"/>
    <xsd:element name="Document_x0020_Status1" ma:index="8" nillable="true" ma:displayName="Doc Status" ma:default="Draft" ma:format="Dropdown" ma:internalName="Document_x0020_Status1" ma:readOnly="false">
      <xsd:simpleType>
        <xsd:restriction base="dms:Choice">
          <xsd:enumeration value="Draft"/>
          <xsd:enumeration value="Final"/>
          <xsd:enumeration value="Public"/>
        </xsd:restriction>
      </xsd:simpleType>
    </xsd:element>
    <xsd:element name="MeetingDate" ma:index="9" nillable="true" ma:displayName="Meeting Date" ma:format="DateOnly" ma:internalName="Meeting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3ea899-1ba7-4893-aeeb-6935f5518c47" elementFormDefault="qualified">
    <xsd:import namespace="http://schemas.microsoft.com/office/2006/documentManagement/types"/>
    <xsd:import namespace="http://schemas.microsoft.com/office/infopath/2007/PartnerControls"/>
    <xsd:element name="Meeting_x0020_Document_x0020_Type" ma:index="10" nillable="true" ma:displayName="Meeting Document Type" ma:description="The document type for a relevant calendar event" ma:format="Dropdown" ma:internalName="Meeting_x0020_Document_x0020_Type" ma:readOnly="false">
      <xsd:simpleType>
        <xsd:union memberTypes="dms:Text">
          <xsd:simpleType>
            <xsd:restriction base="dms:Choice">
              <xsd:enumeration value="Agenda"/>
              <xsd:enumeration value="Minutes"/>
              <xsd:enumeration value="Notes"/>
              <xsd:enumeration value="Presentation"/>
              <xsd:enumeration value="Report"/>
              <xsd:enumeration value="Terms of Reference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ada6dc-2705-46ed-bab2-0b2cd6d935ca" elementFormDefault="qualified">
    <xsd:import namespace="http://schemas.microsoft.com/office/2006/documentManagement/types"/>
    <xsd:import namespace="http://schemas.microsoft.com/office/infopath/2007/PartnerControls"/>
    <xsd:element name="iab7cdb7554d4997ae876b11632fa575" ma:index="11" nillable="true" ma:taxonomy="true" ma:internalName="iab7cdb7554d4997ae876b11632fa575" ma:taxonomyFieldName="File_x0020_Category" ma:displayName="File Category" ma:default="" ma:fieldId="{2ab7cdb7-554d-4997-ae87-6b11632fa575}" ma:taxonomyMulti="true" ma:sspId="bba0571d-0b8e-466e-908c-4c59ad63fd5c" ma:termSetId="d6e1f201-92b0-484d-8c3e-6dc5f6daf1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c5c619c4-3b62-4197-a5dd-cc1647151811}" ma:internalName="TaxCatchAll" ma:showField="CatchAllData" ma:web="163ea899-1ba7-4893-aeeb-6935f5518c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c5c619c4-3b62-4197-a5dd-cc1647151811}" ma:internalName="TaxCatchAllLabel" ma:readOnly="true" ma:showField="CatchAllDataLabel" ma:web="163ea899-1ba7-4893-aeeb-6935f5518c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0B7867-9545-4DFE-88F1-A3DBE48618D8}">
  <ds:schemaRefs>
    <ds:schemaRef ds:uri="http://purl.org/dc/elements/1.1/"/>
    <ds:schemaRef ds:uri="3cada6dc-2705-46ed-bab2-0b2cd6d935ca"/>
    <ds:schemaRef ds:uri="http://purl.org/dc/terms/"/>
    <ds:schemaRef ds:uri="http://www.w3.org/XML/1998/namespace"/>
    <ds:schemaRef ds:uri="215428c9-274f-4afe-888e-0be3018181d2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63ea899-1ba7-4893-aeeb-6935f5518c47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14B956F-10A6-4965-8FF8-B6DC451130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5428c9-274f-4afe-888e-0be3018181d2"/>
    <ds:schemaRef ds:uri="163ea899-1ba7-4893-aeeb-6935f5518c47"/>
    <ds:schemaRef ds:uri="3cada6dc-2705-46ed-bab2-0b2cd6d935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01AAC2-ED74-4BC7-A3A6-771AB9283B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I-SEM – Market Rules Working Group</Template>
  <TotalTime>73236</TotalTime>
  <Words>292</Words>
  <Application>Microsoft Office PowerPoint</Application>
  <PresentationFormat>On-screen Show (16:10)</PresentationFormat>
  <Paragraphs>75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1_I-SEM – Market Rules Working Group</vt:lpstr>
      <vt:lpstr>Custom Design</vt:lpstr>
      <vt:lpstr>Office Theme</vt:lpstr>
      <vt:lpstr>PowerPoint Presentation</vt:lpstr>
      <vt:lpstr>Central Market Systems - Release F</vt:lpstr>
      <vt:lpstr>Central Market Systems - Release G</vt:lpstr>
      <vt:lpstr>Market Systems – Assessments Update </vt:lpstr>
    </vt:vector>
  </TitlesOfParts>
  <Company>EirGrid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ISEM Weekly Meeting 9 June 2020</dc:title>
  <dc:creator>William Clancy</dc:creator>
  <cp:lastModifiedBy>Linnane, Sandra</cp:lastModifiedBy>
  <cp:revision>3135</cp:revision>
  <cp:lastPrinted>2019-06-11T10:45:47Z</cp:lastPrinted>
  <dcterms:created xsi:type="dcterms:W3CDTF">2015-11-30T15:39:20Z</dcterms:created>
  <dcterms:modified xsi:type="dcterms:W3CDTF">2020-06-11T16:19:24Z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0x0101006C0278BC875A44479C391F6D4BB2094D0007F8D1D2AB8D834CADD3CDAEE44AF9B1</vt:lpwstr>
  </property>
  <property fmtid="{D5CDD505-2E9C-101B-9397-08002B2CF9AE}" pid="3" name="Order">
    <vt:r8>10000</vt:r8>
  </property>
  <property fmtid="{D5CDD505-2E9C-101B-9397-08002B2CF9AE}" pid="4" name="Doc Type">
    <vt:lpwstr>Templates</vt:lpwstr>
  </property>
  <property fmtid="{D5CDD505-2E9C-101B-9397-08002B2CF9AE}" pid="5" name="Sub Type">
    <vt:lpwstr>Working Group Meeting 4</vt:lpwstr>
  </property>
  <property fmtid="{D5CDD505-2E9C-101B-9397-08002B2CF9AE}" pid="6" name="Meeting Document Type">
    <vt:lpwstr>Presentation</vt:lpwstr>
  </property>
  <property fmtid="{D5CDD505-2E9C-101B-9397-08002B2CF9AE}" pid="7" name="Document Status1">
    <vt:lpwstr>Draft</vt:lpwstr>
  </property>
  <property fmtid="{D5CDD505-2E9C-101B-9397-08002B2CF9AE}" pid="8" name="MeetingDate">
    <vt:lpwstr>2016-01-21T00:00:00+00:00</vt:lpwstr>
  </property>
  <property fmtid="{D5CDD505-2E9C-101B-9397-08002B2CF9AE}" pid="9" name="File Category">
    <vt:lpwstr/>
  </property>
</Properties>
</file>