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4" r:id="rId4"/>
    <p:sldId id="265" r:id="rId5"/>
    <p:sldId id="258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253" autoAdjust="0"/>
  </p:normalViewPr>
  <p:slideViewPr>
    <p:cSldViewPr>
      <p:cViewPr varScale="1">
        <p:scale>
          <a:sx n="80" d="100"/>
          <a:sy n="80" d="100"/>
        </p:scale>
        <p:origin x="-152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racey_j\Desktop\TND%20Delays%20review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racey_j\Desktop\TND%20Delays%20review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IE" dirty="0"/>
              <a:t># </a:t>
            </a:r>
            <a:r>
              <a:rPr lang="en-IE" dirty="0" smtClean="0"/>
              <a:t>PT's Credit Status </a:t>
            </a:r>
            <a:r>
              <a:rPr lang="en-IE" dirty="0"/>
              <a:t>in </a:t>
            </a:r>
            <a:r>
              <a:rPr lang="en-IE" dirty="0" smtClean="0"/>
              <a:t>Breach </a:t>
            </a:r>
            <a:r>
              <a:rPr lang="en-IE" dirty="0"/>
              <a:t>or </a:t>
            </a:r>
            <a:r>
              <a:rPr lang="en-IE" dirty="0" smtClean="0"/>
              <a:t>Warning </a:t>
            </a:r>
            <a:r>
              <a:rPr lang="en-IE" dirty="0"/>
              <a:t>in </a:t>
            </a:r>
            <a:r>
              <a:rPr lang="en-IE" dirty="0" smtClean="0"/>
              <a:t>last Credit Report</a:t>
            </a:r>
            <a:endParaRPr lang="en-IE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5.1650662003738718E-2"/>
          <c:y val="0.12093387851715294"/>
          <c:w val="0.93147923177617942"/>
          <c:h val="0.6610101188630115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Overview!$B$9</c:f>
              <c:strCache>
                <c:ptCount val="1"/>
                <c:pt idx="0">
                  <c:v>WARNING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Overview!$C$6:$E$6</c:f>
              <c:numCache>
                <c:formatCode>m/d/yyyy</c:formatCode>
                <c:ptCount val="3"/>
                <c:pt idx="0">
                  <c:v>43930</c:v>
                </c:pt>
                <c:pt idx="1">
                  <c:v>43937</c:v>
                </c:pt>
                <c:pt idx="2">
                  <c:v>43944</c:v>
                </c:pt>
              </c:numCache>
            </c:numRef>
          </c:cat>
          <c:val>
            <c:numRef>
              <c:f>Overview!$C$9:$E$9</c:f>
              <c:numCache>
                <c:formatCode>General</c:formatCode>
                <c:ptCount val="3"/>
                <c:pt idx="0">
                  <c:v>7</c:v>
                </c:pt>
                <c:pt idx="1">
                  <c:v>11</c:v>
                </c:pt>
                <c:pt idx="2">
                  <c:v>6</c:v>
                </c:pt>
              </c:numCache>
            </c:numRef>
          </c:val>
        </c:ser>
        <c:ser>
          <c:idx val="1"/>
          <c:order val="1"/>
          <c:tx>
            <c:strRef>
              <c:f>Overview!$B$10</c:f>
              <c:strCache>
                <c:ptCount val="1"/>
                <c:pt idx="0">
                  <c:v>BREACH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Overview!$C$6:$E$6</c:f>
              <c:numCache>
                <c:formatCode>m/d/yyyy</c:formatCode>
                <c:ptCount val="3"/>
                <c:pt idx="0">
                  <c:v>43930</c:v>
                </c:pt>
                <c:pt idx="1">
                  <c:v>43937</c:v>
                </c:pt>
                <c:pt idx="2">
                  <c:v>43944</c:v>
                </c:pt>
              </c:numCache>
            </c:numRef>
          </c:cat>
          <c:val>
            <c:numRef>
              <c:f>Overview!$C$10:$E$10</c:f>
              <c:numCache>
                <c:formatCode>General</c:formatCode>
                <c:ptCount val="3"/>
                <c:pt idx="0">
                  <c:v>2</c:v>
                </c:pt>
                <c:pt idx="1">
                  <c:v>5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0794752"/>
        <c:axId val="80796288"/>
      </c:barChart>
      <c:catAx>
        <c:axId val="8079475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crossAx val="80796288"/>
        <c:crosses val="autoZero"/>
        <c:auto val="0"/>
        <c:lblAlgn val="ctr"/>
        <c:lblOffset val="100"/>
        <c:noMultiLvlLbl val="0"/>
      </c:catAx>
      <c:valAx>
        <c:axId val="807962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8079475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700"/>
            </a:pPr>
            <a:r>
              <a:rPr lang="en-IE" sz="1700" dirty="0"/>
              <a:t>Monetary impact and number of days in TND calculations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Overview!$B$11</c:f>
              <c:strCache>
                <c:ptCount val="1"/>
                <c:pt idx="0">
                  <c:v>Sum of TND related to Generation PT's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numRef>
              <c:f>Overview!$C$6:$E$6</c:f>
              <c:numCache>
                <c:formatCode>m/d/yyyy</c:formatCode>
                <c:ptCount val="3"/>
                <c:pt idx="0">
                  <c:v>43930</c:v>
                </c:pt>
                <c:pt idx="1">
                  <c:v>43937</c:v>
                </c:pt>
                <c:pt idx="2">
                  <c:v>43944</c:v>
                </c:pt>
              </c:numCache>
            </c:numRef>
          </c:cat>
          <c:val>
            <c:numRef>
              <c:f>Overview!$C$11:$E$11</c:f>
              <c:numCache>
                <c:formatCode>"€"#,##0</c:formatCode>
                <c:ptCount val="3"/>
                <c:pt idx="0">
                  <c:v>6565692.1399999987</c:v>
                </c:pt>
                <c:pt idx="1">
                  <c:v>21702206.309999999</c:v>
                </c:pt>
                <c:pt idx="2">
                  <c:v>6224687.6800000006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064128"/>
        <c:axId val="82058240"/>
      </c:barChart>
      <c:lineChart>
        <c:grouping val="standard"/>
        <c:varyColors val="0"/>
        <c:ser>
          <c:idx val="1"/>
          <c:order val="1"/>
          <c:tx>
            <c:strRef>
              <c:f>Overview!$B$12</c:f>
              <c:strCache>
                <c:ptCount val="1"/>
                <c:pt idx="0">
                  <c:v>TND days in Credit report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Overview!$C$6:$E$6</c:f>
              <c:numCache>
                <c:formatCode>m/d/yyyy</c:formatCode>
                <c:ptCount val="3"/>
                <c:pt idx="0">
                  <c:v>43930</c:v>
                </c:pt>
                <c:pt idx="1">
                  <c:v>43937</c:v>
                </c:pt>
                <c:pt idx="2">
                  <c:v>43944</c:v>
                </c:pt>
              </c:numCache>
            </c:numRef>
          </c:cat>
          <c:val>
            <c:numRef>
              <c:f>Overview!$C$12:$E$12</c:f>
              <c:numCache>
                <c:formatCode>#,##0</c:formatCode>
                <c:ptCount val="3"/>
                <c:pt idx="0">
                  <c:v>3</c:v>
                </c:pt>
                <c:pt idx="1">
                  <c:v>10</c:v>
                </c:pt>
                <c:pt idx="2">
                  <c:v>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870784"/>
        <c:axId val="82056320"/>
      </c:lineChart>
      <c:catAx>
        <c:axId val="80870784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crossAx val="82056320"/>
        <c:crosses val="autoZero"/>
        <c:auto val="0"/>
        <c:lblAlgn val="ctr"/>
        <c:lblOffset val="100"/>
        <c:noMultiLvlLbl val="0"/>
      </c:catAx>
      <c:valAx>
        <c:axId val="8205632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IE" dirty="0"/>
                  <a:t>TND days in Credit report</a:t>
                </a:r>
              </a:p>
            </c:rich>
          </c:tx>
          <c:layout/>
          <c:overlay val="0"/>
        </c:title>
        <c:numFmt formatCode="#,##0" sourceLinked="1"/>
        <c:majorTickMark val="none"/>
        <c:minorTickMark val="none"/>
        <c:tickLblPos val="nextTo"/>
        <c:crossAx val="80870784"/>
        <c:crosses val="autoZero"/>
        <c:crossBetween val="between"/>
      </c:valAx>
      <c:valAx>
        <c:axId val="82058240"/>
        <c:scaling>
          <c:orientation val="minMax"/>
        </c:scaling>
        <c:delete val="0"/>
        <c:axPos val="r"/>
        <c:numFmt formatCode="&quot;€&quot;#,##0" sourceLinked="1"/>
        <c:majorTickMark val="out"/>
        <c:minorTickMark val="none"/>
        <c:tickLblPos val="nextTo"/>
        <c:crossAx val="82064128"/>
        <c:crosses val="max"/>
        <c:crossBetween val="between"/>
      </c:valAx>
      <c:dateAx>
        <c:axId val="82064128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82058240"/>
        <c:crosses val="autoZero"/>
        <c:auto val="1"/>
        <c:lblOffset val="100"/>
        <c:baseTimeUnit val="days"/>
      </c:date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D42FB-C93D-4ABF-9034-D39516A2654B}" type="datetimeFigureOut">
              <a:rPr lang="en-IE" smtClean="0"/>
              <a:t>18/06/2020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3232A-74D2-4A07-8BC1-521C83B541E2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41154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Two of the five breaches in credit report on 16/04/20 were</a:t>
            </a:r>
            <a:r>
              <a:rPr lang="en-IE" baseline="0" dirty="0" smtClean="0"/>
              <a:t> due to higher ETND from delayed indicative processing</a:t>
            </a:r>
          </a:p>
          <a:p>
            <a:r>
              <a:rPr lang="en-IE" baseline="0" dirty="0" smtClean="0"/>
              <a:t>Other 3 breaches relates to majority supplier PT’s and ETND was not negatively impacted by delayed indicative processing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3232A-74D2-4A07-8BC1-521C83B541E2}" type="slidenum">
              <a:rPr lang="en-IE" smtClean="0"/>
              <a:t>3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97086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Two of the five breaches in credit report on 16/04/20 were</a:t>
            </a:r>
            <a:r>
              <a:rPr lang="en-IE" baseline="0" dirty="0" smtClean="0"/>
              <a:t> due to higher ETND from delayed indicative processing</a:t>
            </a:r>
          </a:p>
          <a:p>
            <a:r>
              <a:rPr lang="en-IE" baseline="0" dirty="0" smtClean="0"/>
              <a:t>Other 3 breaches relates to majority supplier PT’s and ETND was not negatively impacted by delayed indicative processing</a:t>
            </a:r>
          </a:p>
          <a:p>
            <a:r>
              <a:rPr lang="en-IE" baseline="0" dirty="0" smtClean="0"/>
              <a:t>Above graph relates to participants who mainly generate  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3232A-74D2-4A07-8BC1-521C83B541E2}" type="slidenum">
              <a:rPr lang="en-IE" smtClean="0"/>
              <a:t>4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97086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ETND on a normal working days is based on 2 days of trades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3232A-74D2-4A07-8BC1-521C83B541E2}" type="slidenum">
              <a:rPr lang="en-IE" smtClean="0"/>
              <a:t>5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06954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 smtClean="0"/>
              <a:t>Total metering volume for “additional” ETND days would be subtracted from day ahead / intraday trade volume and/or dispatch quantities. Surplus ETND would be applied to updated credit calculation. 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3232A-74D2-4A07-8BC1-521C83B541E2}" type="slidenum">
              <a:rPr lang="en-IE" smtClean="0"/>
              <a:t>8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05907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7248-B792-4FDA-B753-8B52808BAAE1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B9E1-E7C4-440C-A221-FAAF7B0FDE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353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7248-B792-4FDA-B753-8B52808BAAE1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B9E1-E7C4-440C-A221-FAAF7B0FDE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450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7248-B792-4FDA-B753-8B52808BAAE1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B9E1-E7C4-440C-A221-FAAF7B0FDE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375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7248-B792-4FDA-B753-8B52808BAAE1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B9E1-E7C4-440C-A221-FAAF7B0FDE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461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7248-B792-4FDA-B753-8B52808BAAE1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B9E1-E7C4-440C-A221-FAAF7B0FDE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857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7248-B792-4FDA-B753-8B52808BAAE1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B9E1-E7C4-440C-A221-FAAF7B0FDE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538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7248-B792-4FDA-B753-8B52808BAAE1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B9E1-E7C4-440C-A221-FAAF7B0FDE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132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7248-B792-4FDA-B753-8B52808BAAE1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B9E1-E7C4-440C-A221-FAAF7B0FDE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74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7248-B792-4FDA-B753-8B52808BAAE1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B9E1-E7C4-440C-A221-FAAF7B0FDE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41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7248-B792-4FDA-B753-8B52808BAAE1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B9E1-E7C4-440C-A221-FAAF7B0FDE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034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7248-B792-4FDA-B753-8B52808BAAE1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B9E1-E7C4-440C-A221-FAAF7B0FDE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54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A7248-B792-4FDA-B753-8B52808BAAE1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9B9E1-E7C4-440C-A221-FAAF7B0FDE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751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4752528"/>
          </a:xfrm>
        </p:spPr>
        <p:txBody>
          <a:bodyPr>
            <a:normAutofit/>
          </a:bodyPr>
          <a:lstStyle/>
          <a:p>
            <a:r>
              <a:rPr lang="en-IE" dirty="0" smtClean="0"/>
              <a:t>Potential Modification:</a:t>
            </a:r>
            <a:br>
              <a:rPr lang="en-IE" dirty="0" smtClean="0"/>
            </a:br>
            <a:r>
              <a:rPr lang="en-IE" dirty="0" smtClean="0"/>
              <a:t>Issuing CCIN’s following delay of Indicative settlement processing which impacts Traded Not Delivered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697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Potential Modification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E" dirty="0" smtClean="0"/>
              <a:t>Issue:</a:t>
            </a:r>
          </a:p>
          <a:p>
            <a:pPr marL="0" indent="0">
              <a:buNone/>
            </a:pPr>
            <a:r>
              <a:rPr lang="en-IE" dirty="0" smtClean="0"/>
              <a:t>In some instances we have seen Participants required collateral being adversely impacted due to delays of indicative runs processing which is being caused by increased Traded Not Delivered Exposure (ETND).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dirty="0" smtClean="0"/>
              <a:t>Proposed Solution:</a:t>
            </a:r>
          </a:p>
          <a:p>
            <a:pPr marL="0" indent="0">
              <a:buNone/>
            </a:pPr>
            <a:r>
              <a:rPr lang="en-IE" dirty="0" smtClean="0"/>
              <a:t>Rescind CCIN’s via email where a Participant (PT) has completed day ahead/intraday trades and the settlement team can verify the units meter quantity match these trades*.</a:t>
            </a:r>
          </a:p>
          <a:p>
            <a:pPr marL="0" indent="0">
              <a:buNone/>
            </a:pPr>
            <a:r>
              <a:rPr lang="en-IE" sz="1000" dirty="0" smtClean="0"/>
              <a:t>* Rules around when to implement are outlined in attached slides</a:t>
            </a:r>
            <a:endParaRPr lang="en-IE" sz="1100" dirty="0" smtClean="0"/>
          </a:p>
        </p:txBody>
      </p:sp>
    </p:spTree>
    <p:extLst>
      <p:ext uri="{BB962C8B-B14F-4D97-AF65-F5344CB8AC3E}">
        <p14:creationId xmlns:p14="http://schemas.microsoft.com/office/powerpoint/2010/main" val="2342797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Market Review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en-IE" sz="2400" dirty="0" smtClean="0"/>
              <a:t>Settlement team encountered significant delays to indicative processing from 10</a:t>
            </a:r>
            <a:r>
              <a:rPr lang="en-IE" sz="2400" baseline="30000" dirty="0" smtClean="0"/>
              <a:t>th</a:t>
            </a:r>
            <a:r>
              <a:rPr lang="en-IE" sz="2400" dirty="0" smtClean="0"/>
              <a:t> to 22</a:t>
            </a:r>
            <a:r>
              <a:rPr lang="en-IE" sz="2400" baseline="30000" dirty="0" smtClean="0"/>
              <a:t>nd</a:t>
            </a:r>
            <a:r>
              <a:rPr lang="en-IE" sz="2400" dirty="0" smtClean="0"/>
              <a:t> April 2020.</a:t>
            </a:r>
          </a:p>
          <a:p>
            <a:r>
              <a:rPr lang="en-IE" sz="2400" dirty="0" smtClean="0"/>
              <a:t>The maximum number of settlement days behind schedule peaked on 16</a:t>
            </a:r>
            <a:r>
              <a:rPr lang="en-IE" sz="2400" baseline="30000" dirty="0" smtClean="0"/>
              <a:t>th</a:t>
            </a:r>
            <a:r>
              <a:rPr lang="en-IE" sz="2400" dirty="0" smtClean="0"/>
              <a:t> April (7 indicative runs behind).</a:t>
            </a:r>
          </a:p>
          <a:p>
            <a:endParaRPr lang="en-IE" sz="30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7310350"/>
              </p:ext>
            </p:extLst>
          </p:nvPr>
        </p:nvGraphicFramePr>
        <p:xfrm>
          <a:off x="467544" y="2996952"/>
          <a:ext cx="8280920" cy="3575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0229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Market Review Cont.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en-IE" sz="1900" dirty="0" smtClean="0"/>
              <a:t>Approximately €15M extra in ETND on 16</a:t>
            </a:r>
            <a:r>
              <a:rPr lang="en-IE" sz="1900" baseline="30000" dirty="0" smtClean="0"/>
              <a:t>th</a:t>
            </a:r>
            <a:r>
              <a:rPr lang="en-IE" sz="1900" dirty="0" smtClean="0"/>
              <a:t> April compared to 9</a:t>
            </a:r>
            <a:r>
              <a:rPr lang="en-IE" sz="1900" baseline="30000" dirty="0" smtClean="0"/>
              <a:t>th</a:t>
            </a:r>
            <a:r>
              <a:rPr lang="en-IE" sz="1900" dirty="0" smtClean="0"/>
              <a:t> or 23</a:t>
            </a:r>
            <a:r>
              <a:rPr lang="en-IE" sz="1900" baseline="30000" dirty="0" smtClean="0"/>
              <a:t>rd</a:t>
            </a:r>
            <a:r>
              <a:rPr lang="en-IE" sz="1900" dirty="0" smtClean="0"/>
              <a:t> April.</a:t>
            </a:r>
          </a:p>
          <a:p>
            <a:r>
              <a:rPr lang="en-IE" sz="1900" dirty="0" smtClean="0"/>
              <a:t>Of this ~€15M, approximately €11M (70%) related to 7 PT’s who did not breach or go into warning.</a:t>
            </a:r>
          </a:p>
          <a:p>
            <a:r>
              <a:rPr lang="en-IE" sz="1900" dirty="0" smtClean="0"/>
              <a:t>The remaining 30% was spread across 60+ PT’s. </a:t>
            </a:r>
            <a:r>
              <a:rPr lang="en-IE" sz="1900" dirty="0"/>
              <a:t>O</a:t>
            </a:r>
            <a:r>
              <a:rPr lang="en-IE" sz="1900" dirty="0" smtClean="0"/>
              <a:t>f these, two PT’s were in breach and two PT’s were in warning status due to increase of ETND.</a:t>
            </a:r>
          </a:p>
          <a:p>
            <a:endParaRPr lang="en-IE" sz="30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0151189"/>
              </p:ext>
            </p:extLst>
          </p:nvPr>
        </p:nvGraphicFramePr>
        <p:xfrm>
          <a:off x="323528" y="2996952"/>
          <a:ext cx="8640960" cy="3574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435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Potential Modification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IE" dirty="0" smtClean="0"/>
              <a:t>When modification would apply:</a:t>
            </a:r>
          </a:p>
          <a:p>
            <a:r>
              <a:rPr lang="en-IE" dirty="0" smtClean="0"/>
              <a:t>Indicative runs are more than two runs behind schedule due to “internal” processing issues such as Instruction Profiler faults. i.e. The number of calculated days in ETND is 5+.</a:t>
            </a:r>
          </a:p>
          <a:p>
            <a:r>
              <a:rPr lang="en-IE" dirty="0" smtClean="0"/>
              <a:t>Total metering volume for “additional” ETND days would be subtracted from day ahead / intraday trade volume and/or dispatch quantities. Surplus ETND would be applied to updated credit calculation. </a:t>
            </a:r>
          </a:p>
          <a:p>
            <a:r>
              <a:rPr lang="en-IE" dirty="0"/>
              <a:t>Delays in meter data would not trigger this process. </a:t>
            </a:r>
          </a:p>
          <a:p>
            <a:r>
              <a:rPr lang="en-IE" dirty="0" smtClean="0"/>
              <a:t>The credit report would not be altered. An email would be issued to rescind the breach status in the last credit report of the day (i.e. no system modifications required).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351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Potential Modification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sz="3000" dirty="0" smtClean="0"/>
              <a:t>Example:</a:t>
            </a:r>
          </a:p>
          <a:p>
            <a:r>
              <a:rPr lang="en-IE" sz="3000" dirty="0"/>
              <a:t>The participants credit report is displaying a breach amount of €25k</a:t>
            </a:r>
            <a:r>
              <a:rPr lang="en-IE" sz="3000" dirty="0" smtClean="0"/>
              <a:t>.</a:t>
            </a:r>
          </a:p>
          <a:p>
            <a:r>
              <a:rPr lang="en-IE" sz="3000" dirty="0" smtClean="0"/>
              <a:t>On a normal working day ETND is based on 2 days of trades. </a:t>
            </a:r>
          </a:p>
          <a:p>
            <a:r>
              <a:rPr lang="en-IE" sz="3000" dirty="0" smtClean="0"/>
              <a:t>Indicative settlement is delayed by 3 runs (trade dates) due to “internal” processing issues. </a:t>
            </a:r>
          </a:p>
          <a:p>
            <a:r>
              <a:rPr lang="en-IE" sz="3000" dirty="0" smtClean="0"/>
              <a:t>ETND in this scenario is based on 5 days and the credit report for participant is displaying a ETND value of €50k.</a:t>
            </a:r>
          </a:p>
        </p:txBody>
      </p:sp>
    </p:spTree>
    <p:extLst>
      <p:ext uri="{BB962C8B-B14F-4D97-AF65-F5344CB8AC3E}">
        <p14:creationId xmlns:p14="http://schemas.microsoft.com/office/powerpoint/2010/main" val="3511843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Potential Modification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2600" dirty="0" smtClean="0"/>
              <a:t>Example continued:</a:t>
            </a:r>
          </a:p>
          <a:p>
            <a:pPr marL="0" indent="0">
              <a:buNone/>
            </a:pPr>
            <a:r>
              <a:rPr lang="en-IE" sz="2600" dirty="0" smtClean="0"/>
              <a:t>Settlements team will review the trades relating to the participant and breakdown how much of €50k ETND is related to “additional” ETND days (Days 1, 2 and 3 below).</a:t>
            </a:r>
          </a:p>
          <a:p>
            <a:pPr marL="0" indent="0">
              <a:buNone/>
            </a:pPr>
            <a:endParaRPr lang="en-IE" sz="2600" dirty="0"/>
          </a:p>
          <a:p>
            <a:pPr marL="0" indent="0">
              <a:buNone/>
            </a:pPr>
            <a:endParaRPr lang="en-IE" sz="2600" dirty="0" smtClean="0"/>
          </a:p>
          <a:p>
            <a:pPr marL="0" indent="0">
              <a:buNone/>
            </a:pPr>
            <a:endParaRPr lang="en-IE" sz="2600" dirty="0"/>
          </a:p>
          <a:p>
            <a:pPr marL="0" indent="0">
              <a:buNone/>
            </a:pPr>
            <a:endParaRPr lang="en-IE" sz="2600" dirty="0" smtClean="0"/>
          </a:p>
          <a:p>
            <a:pPr marL="0" indent="0">
              <a:buNone/>
            </a:pPr>
            <a:endParaRPr lang="en-IE" sz="2600" dirty="0"/>
          </a:p>
          <a:p>
            <a:pPr marL="0" indent="0">
              <a:buNone/>
            </a:pPr>
            <a:r>
              <a:rPr lang="en-IE" sz="2600" dirty="0" smtClean="0"/>
              <a:t>In this scenario the additional days are adding €30k (€10k + €10k + €10k) to ETND. </a:t>
            </a:r>
          </a:p>
          <a:p>
            <a:pPr marL="0" indent="0">
              <a:buNone/>
            </a:pPr>
            <a:endParaRPr lang="en-IE" sz="2600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323528" y="3212976"/>
            <a:ext cx="1335473" cy="194421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Day 1</a:t>
            </a:r>
          </a:p>
          <a:p>
            <a:pPr algn="ctr"/>
            <a:r>
              <a:rPr lang="en-IE" dirty="0" smtClean="0">
                <a:solidFill>
                  <a:schemeClr val="tx1"/>
                </a:solidFill>
              </a:rPr>
              <a:t>ETND €10k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763688" y="3212976"/>
            <a:ext cx="1335473" cy="194421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Day 2</a:t>
            </a:r>
          </a:p>
          <a:p>
            <a:pPr algn="ctr"/>
            <a:r>
              <a:rPr lang="en-IE" dirty="0" smtClean="0">
                <a:solidFill>
                  <a:schemeClr val="tx1"/>
                </a:solidFill>
              </a:rPr>
              <a:t>ETND €10k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203848" y="3205733"/>
            <a:ext cx="1335473" cy="194421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Day 3</a:t>
            </a:r>
          </a:p>
          <a:p>
            <a:pPr algn="ctr"/>
            <a:r>
              <a:rPr lang="en-IE" dirty="0" smtClean="0">
                <a:solidFill>
                  <a:schemeClr val="tx1"/>
                </a:solidFill>
              </a:rPr>
              <a:t>ETND €10k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644008" y="3237591"/>
            <a:ext cx="1335473" cy="194421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Day 4</a:t>
            </a:r>
          </a:p>
          <a:p>
            <a:pPr algn="ctr"/>
            <a:r>
              <a:rPr lang="en-IE" dirty="0" smtClean="0">
                <a:solidFill>
                  <a:schemeClr val="tx1"/>
                </a:solidFill>
              </a:rPr>
              <a:t>ETND €10k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524328" y="3237591"/>
            <a:ext cx="1335473" cy="194421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Total </a:t>
            </a:r>
          </a:p>
          <a:p>
            <a:pPr algn="ctr"/>
            <a:r>
              <a:rPr lang="en-IE" dirty="0" smtClean="0">
                <a:solidFill>
                  <a:schemeClr val="tx1"/>
                </a:solidFill>
              </a:rPr>
              <a:t>ETND €50k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084168" y="3237591"/>
            <a:ext cx="1335473" cy="194421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Day 5</a:t>
            </a:r>
          </a:p>
          <a:p>
            <a:pPr algn="ctr"/>
            <a:r>
              <a:rPr lang="en-IE" dirty="0" smtClean="0">
                <a:solidFill>
                  <a:schemeClr val="tx1"/>
                </a:solidFill>
              </a:rPr>
              <a:t>ETND €10k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116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Potential Modification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sz="3000" dirty="0" smtClean="0"/>
              <a:t>Example continued:</a:t>
            </a:r>
          </a:p>
          <a:p>
            <a:r>
              <a:rPr lang="en-IE" sz="3000" dirty="0" smtClean="0"/>
              <a:t>Metering volumes match the trade volumes for </a:t>
            </a:r>
            <a:r>
              <a:rPr lang="en-IE" sz="3000" dirty="0"/>
              <a:t>d</a:t>
            </a:r>
            <a:r>
              <a:rPr lang="en-IE" sz="3000" dirty="0" smtClean="0"/>
              <a:t>ays 1, 2 and 3. </a:t>
            </a:r>
            <a:endParaRPr lang="en-IE" sz="3000" dirty="0"/>
          </a:p>
          <a:p>
            <a:r>
              <a:rPr lang="en-IE" sz="3000" dirty="0" smtClean="0"/>
              <a:t>As metering and trade volumes match there is no surplus ETND and therefore ETND from days 1, 2 and 3 should be exc</a:t>
            </a:r>
            <a:r>
              <a:rPr lang="en-IE" sz="3000" dirty="0"/>
              <a:t>l</a:t>
            </a:r>
            <a:r>
              <a:rPr lang="en-IE" sz="3000" dirty="0" smtClean="0"/>
              <a:t>uded from credit calculation.</a:t>
            </a:r>
          </a:p>
          <a:p>
            <a:r>
              <a:rPr lang="en-IE" sz="3000" dirty="0" smtClean="0"/>
              <a:t>In this scenario an email would be issued by credit team to rescind the breach (CCIN) as the additional days ETND value (€30k) is greater than the breach amount (€</a:t>
            </a:r>
            <a:r>
              <a:rPr lang="en-IE" sz="3000" dirty="0"/>
              <a:t>2</a:t>
            </a:r>
            <a:r>
              <a:rPr lang="en-IE" sz="3000" dirty="0" smtClean="0"/>
              <a:t>5k).</a:t>
            </a:r>
          </a:p>
        </p:txBody>
      </p:sp>
    </p:spTree>
    <p:extLst>
      <p:ext uri="{BB962C8B-B14F-4D97-AF65-F5344CB8AC3E}">
        <p14:creationId xmlns:p14="http://schemas.microsoft.com/office/powerpoint/2010/main" val="4265254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721</Words>
  <Application>Microsoft Office PowerPoint</Application>
  <PresentationFormat>On-screen Show (4:3)</PresentationFormat>
  <Paragraphs>67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Potential Modification: Issuing CCIN’s following delay of Indicative settlement processing which impacts Traded Not Delivered</vt:lpstr>
      <vt:lpstr>Potential Modification</vt:lpstr>
      <vt:lpstr>Market Review</vt:lpstr>
      <vt:lpstr>Market Review Cont.</vt:lpstr>
      <vt:lpstr>Potential Modification</vt:lpstr>
      <vt:lpstr>Potential Modification</vt:lpstr>
      <vt:lpstr>Potential Modification</vt:lpstr>
      <vt:lpstr>Potential Modification</vt:lpstr>
    </vt:vector>
  </TitlesOfParts>
  <Company>EirGrid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Potential Modification: Issuing CCIN’s following delay of Indicative settlement processing which impacts Traded Not Delivered</dc:title>
  <dc:creator>Tracey, John</dc:creator>
  <cp:lastModifiedBy>Linnane, Sandra</cp:lastModifiedBy>
  <cp:revision>19</cp:revision>
  <dcterms:created xsi:type="dcterms:W3CDTF">2020-02-19T11:16:59Z</dcterms:created>
  <dcterms:modified xsi:type="dcterms:W3CDTF">2020-06-18T08:51:36Z</dcterms:modified>
</cp:coreProperties>
</file>