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b="0" dirty="0"/>
            <a:t>Non-Firm Quantities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ED88BE65-E74C-49EB-B7BA-1FF43F403F07}" type="presOf" srcId="{0892F4D6-8279-418A-8AE9-47AF4E299AA2}" destId="{E48EDA4C-8A74-43CF-ADF1-DB0F43C3695D}" srcOrd="0" destOrd="0" presId="urn:microsoft.com/office/officeart/2005/8/layout/vList2"/>
    <dgm:cxn modelId="{2CEF95D9-86EB-47B3-A9CB-277D1321E242}" type="presOf" srcId="{B53502B7-CFD9-4D79-A7B6-A209BE8CBF2D}" destId="{BCBE42DD-E755-40FA-869D-120EE8F7268F}" srcOrd="0" destOrd="0" presId="urn:microsoft.com/office/officeart/2005/8/layout/vList2"/>
    <dgm:cxn modelId="{F7CAFE43-D23F-4242-B230-DDE8E945AA9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b="0" dirty="0"/>
            <a:t>Non-Firm Quantities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8D9AC273-CB8C-4419-A84F-0BE4953F40F5}" type="presOf" srcId="{B53502B7-CFD9-4D79-A7B6-A209BE8CBF2D}" destId="{BCBE42DD-E755-40FA-869D-120EE8F7268F}" srcOrd="0" destOrd="0" presId="urn:microsoft.com/office/officeart/2005/8/layout/vList2"/>
    <dgm:cxn modelId="{2601783A-B8E6-4D86-AEFB-6B2563402023}" type="presOf" srcId="{0892F4D6-8279-418A-8AE9-47AF4E299AA2}" destId="{E48EDA4C-8A74-43CF-ADF1-DB0F43C3695D}" srcOrd="0" destOrd="0" presId="urn:microsoft.com/office/officeart/2005/8/layout/vList2"/>
    <dgm:cxn modelId="{1D992A42-8A90-4A99-9593-89CB4837B64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b="0" dirty="0"/>
            <a:t>Non-Firm Quantities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68765060-6406-480D-B392-99AB9CEF8A2C}" type="presOf" srcId="{0892F4D6-8279-418A-8AE9-47AF4E299AA2}" destId="{E48EDA4C-8A74-43CF-ADF1-DB0F43C3695D}" srcOrd="0" destOrd="0" presId="urn:microsoft.com/office/officeart/2005/8/layout/vList2"/>
    <dgm:cxn modelId="{84B63BD3-51C5-4628-ABA0-1295AF1D91DC}" type="presOf" srcId="{B53502B7-CFD9-4D79-A7B6-A209BE8CBF2D}" destId="{BCBE42DD-E755-40FA-869D-120EE8F7268F}" srcOrd="0" destOrd="0" presId="urn:microsoft.com/office/officeart/2005/8/layout/vList2"/>
    <dgm:cxn modelId="{78B8E50E-4358-4AF5-9668-C138339AD9B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b="0" dirty="0"/>
            <a:t>Non-Firm Quantities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6FB3B6C6-246A-4A45-9C33-361840578D2F}" type="presOf" srcId="{B53502B7-CFD9-4D79-A7B6-A209BE8CBF2D}" destId="{BCBE42DD-E755-40FA-869D-120EE8F7268F}" srcOrd="0" destOrd="0" presId="urn:microsoft.com/office/officeart/2005/8/layout/vList2"/>
    <dgm:cxn modelId="{E9FDC6C2-A58C-411D-B375-5EBDF31D9DA0}" type="presOf" srcId="{0892F4D6-8279-418A-8AE9-47AF4E299AA2}" destId="{E48EDA4C-8A74-43CF-ADF1-DB0F43C3695D}" srcOrd="0" destOrd="0" presId="urn:microsoft.com/office/officeart/2005/8/layout/vList2"/>
    <dgm:cxn modelId="{B7510E3F-4DB6-4EF9-90FE-EFDCAC7A9D5F}"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b="0" dirty="0"/>
            <a:t>Non-Firm Quantities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2B474758-F456-4964-81E6-FF646368424A}" type="presOf" srcId="{0892F4D6-8279-418A-8AE9-47AF4E299AA2}" destId="{E48EDA4C-8A74-43CF-ADF1-DB0F43C3695D}" srcOrd="0" destOrd="0" presId="urn:microsoft.com/office/officeart/2005/8/layout/vList2"/>
    <dgm:cxn modelId="{2338A7C7-46CA-4646-9C4E-5B3DF3662637}" type="presOf" srcId="{B53502B7-CFD9-4D79-A7B6-A209BE8CBF2D}" destId="{BCBE42DD-E755-40FA-869D-120EE8F7268F}" srcOrd="0" destOrd="0" presId="urn:microsoft.com/office/officeart/2005/8/layout/vList2"/>
    <dgm:cxn modelId="{81E50C1D-7C0D-459F-B565-69C93228639D}"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b="0" kern="1200" dirty="0"/>
            <a:t>Non-Firm Quantities</a:t>
          </a:r>
          <a:endParaRPr lang="en-US" sz="2700" b="0" kern="1200" dirty="0"/>
        </a:p>
      </dsp:txBody>
      <dsp:txXfrm>
        <a:off x="31613" y="31613"/>
        <a:ext cx="8166373" cy="584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b="0" kern="1200" dirty="0"/>
            <a:t>Non-Firm Quantities</a:t>
          </a:r>
          <a:endParaRPr lang="en-US" sz="2700" b="0" kern="1200" dirty="0"/>
        </a:p>
      </dsp:txBody>
      <dsp:txXfrm>
        <a:off x="31613" y="31613"/>
        <a:ext cx="8166373" cy="5843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b="0" kern="1200" dirty="0"/>
            <a:t>Non-Firm Quantities</a:t>
          </a:r>
          <a:endParaRPr lang="en-US" sz="2700" b="0" kern="1200" dirty="0"/>
        </a:p>
      </dsp:txBody>
      <dsp:txXfrm>
        <a:off x="31613" y="31613"/>
        <a:ext cx="8166373" cy="5843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b="0" kern="1200" dirty="0"/>
            <a:t>Non-Firm Quantities</a:t>
          </a:r>
          <a:endParaRPr lang="en-US" sz="2700" b="0" kern="1200" dirty="0"/>
        </a:p>
      </dsp:txBody>
      <dsp:txXfrm>
        <a:off x="31613" y="31613"/>
        <a:ext cx="8166373" cy="5843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b="0" kern="1200" dirty="0"/>
            <a:t>Non-Firm Quantities</a:t>
          </a:r>
          <a:endParaRPr lang="en-US" sz="2700" b="0" kern="1200" dirty="0"/>
        </a:p>
      </dsp:txBody>
      <dsp:txXfrm>
        <a:off x="31613" y="31613"/>
        <a:ext cx="8166373"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77C28EA6-BCC9-4C8A-AAC4-728257B791E3}" type="datetimeFigureOut">
              <a:rPr lang="en-IE" smtClean="0"/>
              <a:t>27/09/2017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57335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7C28EA6-BCC9-4C8A-AAC4-728257B791E3}" type="datetimeFigureOut">
              <a:rPr lang="en-IE" smtClean="0"/>
              <a:t>27/09/2017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2177498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7C28EA6-BCC9-4C8A-AAC4-728257B791E3}" type="datetimeFigureOut">
              <a:rPr lang="en-IE" smtClean="0"/>
              <a:t>27/09/2017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225762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7C28EA6-BCC9-4C8A-AAC4-728257B791E3}" type="datetimeFigureOut">
              <a:rPr lang="en-IE" smtClean="0"/>
              <a:t>27/09/2017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63152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C28EA6-BCC9-4C8A-AAC4-728257B791E3}" type="datetimeFigureOut">
              <a:rPr lang="en-IE" smtClean="0"/>
              <a:t>27/09/2017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3379194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77C28EA6-BCC9-4C8A-AAC4-728257B791E3}" type="datetimeFigureOut">
              <a:rPr lang="en-IE" smtClean="0"/>
              <a:t>27/09/2017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114629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77C28EA6-BCC9-4C8A-AAC4-728257B791E3}" type="datetimeFigureOut">
              <a:rPr lang="en-IE" smtClean="0"/>
              <a:t>27/09/2017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2525567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77C28EA6-BCC9-4C8A-AAC4-728257B791E3}" type="datetimeFigureOut">
              <a:rPr lang="en-IE" smtClean="0"/>
              <a:t>27/09/2017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90480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28EA6-BCC9-4C8A-AAC4-728257B791E3}" type="datetimeFigureOut">
              <a:rPr lang="en-IE" smtClean="0"/>
              <a:t>27/09/2017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74773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C28EA6-BCC9-4C8A-AAC4-728257B791E3}" type="datetimeFigureOut">
              <a:rPr lang="en-IE" smtClean="0"/>
              <a:t>27/09/2017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3484677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C28EA6-BCC9-4C8A-AAC4-728257B791E3}" type="datetimeFigureOut">
              <a:rPr lang="en-IE" smtClean="0"/>
              <a:t>27/09/2017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21BF7BC-D705-4493-A02B-A0A9479DC19A}" type="slidenum">
              <a:rPr lang="en-IE" smtClean="0"/>
              <a:t>‹#›</a:t>
            </a:fld>
            <a:endParaRPr lang="en-IE"/>
          </a:p>
        </p:txBody>
      </p:sp>
    </p:spTree>
    <p:extLst>
      <p:ext uri="{BB962C8B-B14F-4D97-AF65-F5344CB8AC3E}">
        <p14:creationId xmlns:p14="http://schemas.microsoft.com/office/powerpoint/2010/main" val="89498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28EA6-BCC9-4C8A-AAC4-728257B791E3}" type="datetimeFigureOut">
              <a:rPr lang="en-IE" smtClean="0"/>
              <a:t>27/09/2017</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BF7BC-D705-4493-A02B-A0A9479DC19A}" type="slidenum">
              <a:rPr lang="en-IE" smtClean="0"/>
              <a:t>‹#›</a:t>
            </a:fld>
            <a:endParaRPr lang="en-IE"/>
          </a:p>
        </p:txBody>
      </p:sp>
    </p:spTree>
    <p:extLst>
      <p:ext uri="{BB962C8B-B14F-4D97-AF65-F5344CB8AC3E}">
        <p14:creationId xmlns:p14="http://schemas.microsoft.com/office/powerpoint/2010/main" val="95353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90.png"/></Relationships>
</file>

<file path=ppt/slides/_rels/slide5.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90.png"/></Relationships>
</file>

<file path=ppt/slides/_rels/slide6.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E"/>
          </a:p>
        </p:txBody>
      </p:sp>
      <p:sp>
        <p:nvSpPr>
          <p:cNvPr id="3" name="Subtitle 2"/>
          <p:cNvSpPr>
            <a:spLocks noGrp="1"/>
          </p:cNvSpPr>
          <p:nvPr>
            <p:ph type="subTitle" idx="1"/>
          </p:nvPr>
        </p:nvSpPr>
        <p:spPr/>
        <p:txBody>
          <a:bodyPr/>
          <a:lstStyle/>
          <a:p>
            <a:endParaRPr lang="en-IE"/>
          </a:p>
        </p:txBody>
      </p:sp>
      <p:pic>
        <p:nvPicPr>
          <p:cNvPr id="4" name="Picture 2" descr="C:\Users\ong_j\AppData\Local\Microsoft\Windows\Temporary Internet Files\Content.IE5\V56W6R2X\river-73109_19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91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914400" y="685800"/>
            <a:ext cx="7315200" cy="677108"/>
          </a:xfrm>
          <a:prstGeom prst="rect">
            <a:avLst/>
          </a:prstGeom>
        </p:spPr>
        <p:txBody>
          <a:bodyPr wrap="square">
            <a:spAutoFit/>
          </a:bodyPr>
          <a:lstStyle/>
          <a:p>
            <a:pPr marL="0" lvl="1" algn="ctr"/>
            <a:r>
              <a:rPr lang="en-IE" sz="3800" b="1" dirty="0">
                <a:solidFill>
                  <a:prstClr val="white"/>
                </a:solidFill>
                <a:cs typeface="Arial" panose="020B0604020202020204" pitchFamily="34" charset="0"/>
              </a:rPr>
              <a:t>Chapter </a:t>
            </a:r>
            <a:r>
              <a:rPr lang="en-IE" sz="3800" b="1" dirty="0">
                <a:solidFill>
                  <a:prstClr val="white"/>
                </a:solidFill>
                <a:cs typeface="Arial" panose="020B0604020202020204" pitchFamily="34" charset="0"/>
              </a:rPr>
              <a:t>18: </a:t>
            </a:r>
            <a:r>
              <a:rPr lang="en-IE" sz="3800" b="1" dirty="0">
                <a:solidFill>
                  <a:prstClr val="white"/>
                </a:solidFill>
              </a:rPr>
              <a:t>Non-Firm Quantities</a:t>
            </a:r>
            <a:endParaRPr lang="en-IE" sz="3800" b="1" dirty="0">
              <a:solidFill>
                <a:prstClr val="white"/>
              </a:solidFill>
            </a:endParaRPr>
          </a:p>
        </p:txBody>
      </p:sp>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7977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24053044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ontent Placeholder 1"/>
          <p:cNvSpPr>
            <a:spLocks noGrp="1"/>
          </p:cNvSpPr>
          <p:nvPr>
            <p:ph idx="1"/>
          </p:nvPr>
        </p:nvSpPr>
        <p:spPr>
          <a:xfrm>
            <a:off x="457200" y="1295400"/>
            <a:ext cx="8229600" cy="4525963"/>
          </a:xfrm>
        </p:spPr>
        <p:txBody>
          <a:bodyPr>
            <a:noAutofit/>
          </a:bodyPr>
          <a:lstStyle/>
          <a:p>
            <a:r>
              <a:rPr lang="en-US" sz="1400" dirty="0"/>
              <a:t>In both the SEM and the I-SEM, a unit with non-firm access does not have the right to be compensated for not being able to have it’s non-firm capacity accommodated on the system:</a:t>
            </a:r>
          </a:p>
          <a:p>
            <a:pPr lvl="1"/>
            <a:r>
              <a:rPr lang="en-US" sz="1400" dirty="0"/>
              <a:t>A unit’s Firm Access Quantity is a value which represents the amount of a Participant’s output which can be </a:t>
            </a:r>
            <a:r>
              <a:rPr lang="en-US" sz="1400" dirty="0" smtClean="0"/>
              <a:t>accommodated </a:t>
            </a:r>
            <a:r>
              <a:rPr lang="en-US" sz="1400" dirty="0"/>
              <a:t>on the system based on network reinforcement. If the unit is dispatched down below that level, it is entitled to compensation.</a:t>
            </a:r>
          </a:p>
          <a:p>
            <a:r>
              <a:rPr lang="en-US" altLang="en-US" sz="1400" dirty="0"/>
              <a:t>The way this is implemented in the I-SEM is different to the SEM, in that it only impacts the balancing and imbalance arrangements:</a:t>
            </a:r>
          </a:p>
          <a:p>
            <a:pPr lvl="1"/>
            <a:r>
              <a:rPr lang="en-US" altLang="en-US" sz="1400" dirty="0"/>
              <a:t>There is no longer a restriction on Participants to gain a market position for their non-firm capacity, they can trade their entire output range above their Firm Access Quantity in the ex-ante markets;</a:t>
            </a:r>
          </a:p>
          <a:p>
            <a:pPr lvl="1"/>
            <a:r>
              <a:rPr lang="en-US" sz="1400" dirty="0"/>
              <a:t>Normally Bid Offer Acceptances are settled at the better of the Imbalance Settlement Price or Bid Offer Price. For Dec actions to turn a unit down / off from their market position, this means that the units can be compensated for being turned down – they may only need to pay back what they’ve stated in the Bid Offer Price, which may only reflect their costs of running, or less through the Imbalance Price, meaning they retain any inframarginal rent they achieved from their ex-ante market revenue;</a:t>
            </a:r>
          </a:p>
          <a:p>
            <a:pPr lvl="1"/>
            <a:r>
              <a:rPr lang="en-US" altLang="en-US" sz="1400" dirty="0"/>
              <a:t>However this treatment is removed for non-firm Dec actions: if a unit traded its Non-Firm capacity but it could not be physically accommodated on the system, it will be treated as an imbalance and they have to pay back for the difference at the Imbalance Settlement Price only;</a:t>
            </a:r>
            <a:endParaRPr lang="en-IE" sz="1400" dirty="0"/>
          </a:p>
          <a:p>
            <a:pPr lvl="1"/>
            <a:r>
              <a:rPr lang="en-US" sz="1400" dirty="0"/>
              <a:t>This is implemented through calculating the Non-Firm Accepted Bid Quantity and subtracting it in the Discount Component to ensure that it does not receive a discount, and therefore it is settled only through the Imbalance Component.</a:t>
            </a:r>
          </a:p>
        </p:txBody>
      </p:sp>
      <p:sp>
        <p:nvSpPr>
          <p:cNvPr id="6" name="TextBox 5"/>
          <p:cNvSpPr txBox="1"/>
          <p:nvPr/>
        </p:nvSpPr>
        <p:spPr>
          <a:xfrm>
            <a:off x="0" y="-609600"/>
            <a:ext cx="488339" cy="369332"/>
          </a:xfrm>
          <a:prstGeom prst="rect">
            <a:avLst/>
          </a:prstGeom>
          <a:noFill/>
        </p:spPr>
        <p:txBody>
          <a:bodyPr wrap="none" rtlCol="0">
            <a:spAutoFit/>
          </a:bodyPr>
          <a:lstStyle/>
          <a:p>
            <a:r>
              <a:rPr lang="en-IE" b="1" dirty="0">
                <a:solidFill>
                  <a:srgbClr val="FF0000"/>
                </a:solidFill>
              </a:rPr>
              <a:t>SLT</a:t>
            </a:r>
            <a:endParaRPr lang="en-IE" dirty="0">
              <a:solidFill>
                <a:prstClr val="black"/>
              </a:solidFill>
            </a:endParaRPr>
          </a:p>
        </p:txBody>
      </p:sp>
    </p:spTree>
    <p:extLst>
      <p:ext uri="{BB962C8B-B14F-4D97-AF65-F5344CB8AC3E}">
        <p14:creationId xmlns:p14="http://schemas.microsoft.com/office/powerpoint/2010/main" val="830874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a:t>
            </a:fld>
            <a:endParaRPr lang="en-IE"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val="209603149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3"/>
          <p:cNvSpPr>
            <a:spLocks noGrp="1"/>
          </p:cNvSpPr>
          <p:nvPr>
            <p:ph idx="1"/>
          </p:nvPr>
        </p:nvSpPr>
        <p:spPr>
          <a:xfrm>
            <a:off x="457200" y="1295400"/>
            <a:ext cx="8229600" cy="4525963"/>
          </a:xfrm>
        </p:spPr>
        <p:txBody>
          <a:bodyPr>
            <a:normAutofit/>
          </a:bodyPr>
          <a:lstStyle/>
          <a:p>
            <a:r>
              <a:rPr lang="en-IE" sz="1600" dirty="0"/>
              <a:t>Firm Access is a Trading Site concept, therefore there needs to be functionality to assign the Firm Access Quantity to the units under the Trading Site to allow for unit-level non-firm quantities to be calculated:</a:t>
            </a:r>
          </a:p>
          <a:p>
            <a:pPr marL="0" indent="0">
              <a:buNone/>
            </a:pPr>
            <a:endParaRPr lang="en-IE" sz="1600" dirty="0"/>
          </a:p>
        </p:txBody>
      </p:sp>
      <p:grpSp>
        <p:nvGrpSpPr>
          <p:cNvPr id="6" name="Group 5"/>
          <p:cNvGrpSpPr/>
          <p:nvPr/>
        </p:nvGrpSpPr>
        <p:grpSpPr>
          <a:xfrm>
            <a:off x="3352800" y="2364105"/>
            <a:ext cx="5603273" cy="3579495"/>
            <a:chOff x="0" y="0"/>
            <a:chExt cx="5603273" cy="3579495"/>
          </a:xfrm>
        </p:grpSpPr>
        <p:sp>
          <p:nvSpPr>
            <p:cNvPr id="10" name="Text Box 2"/>
            <p:cNvSpPr txBox="1">
              <a:spLocks noChangeArrowheads="1"/>
            </p:cNvSpPr>
            <p:nvPr/>
          </p:nvSpPr>
          <p:spPr bwMode="auto">
            <a:xfrm>
              <a:off x="3283984" y="338838"/>
              <a:ext cx="2319289" cy="287002"/>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PN (A, B, C, D), QD (A, B), FAQ (A, B)</a:t>
              </a:r>
            </a:p>
          </p:txBody>
        </p:sp>
        <p:grpSp>
          <p:nvGrpSpPr>
            <p:cNvPr id="11" name="Group 10"/>
            <p:cNvGrpSpPr/>
            <p:nvPr/>
          </p:nvGrpSpPr>
          <p:grpSpPr>
            <a:xfrm>
              <a:off x="0" y="0"/>
              <a:ext cx="5517917" cy="3579495"/>
              <a:chOff x="0" y="0"/>
              <a:chExt cx="5517917" cy="3579495"/>
            </a:xfrm>
          </p:grpSpPr>
          <p:grpSp>
            <p:nvGrpSpPr>
              <p:cNvPr id="12" name="Group 11"/>
              <p:cNvGrpSpPr/>
              <p:nvPr/>
            </p:nvGrpSpPr>
            <p:grpSpPr>
              <a:xfrm>
                <a:off x="0" y="0"/>
                <a:ext cx="5517917" cy="3579495"/>
                <a:chOff x="0" y="0"/>
                <a:chExt cx="5517917" cy="3579495"/>
              </a:xfrm>
            </p:grpSpPr>
            <p:sp>
              <p:nvSpPr>
                <p:cNvPr id="21" name="Rectangle 20"/>
                <p:cNvSpPr/>
                <p:nvPr/>
              </p:nvSpPr>
              <p:spPr>
                <a:xfrm>
                  <a:off x="1796902" y="1807533"/>
                  <a:ext cx="696595" cy="810799"/>
                </a:xfrm>
                <a:prstGeom prst="rect">
                  <a:avLst/>
                </a:prstGeom>
                <a:pattFill prst="pct50">
                  <a:fgClr>
                    <a:srgbClr val="7030A0"/>
                  </a:fgClr>
                  <a:bgClr>
                    <a:schemeClr val="bg1"/>
                  </a:bgClr>
                </a:patt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22" name="Rectangle 21"/>
                <p:cNvSpPr/>
                <p:nvPr/>
              </p:nvSpPr>
              <p:spPr>
                <a:xfrm>
                  <a:off x="1796902" y="482338"/>
                  <a:ext cx="696595" cy="1272033"/>
                </a:xfrm>
                <a:prstGeom prst="rect">
                  <a:avLst/>
                </a:prstGeom>
                <a:pattFill prst="pct50">
                  <a:fgClr>
                    <a:srgbClr val="7030A0"/>
                  </a:fgClr>
                  <a:bgClr>
                    <a:schemeClr val="bg1"/>
                  </a:bgClr>
                </a:patt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23" name="Rectangle 22"/>
                <p:cNvSpPr/>
                <p:nvPr/>
              </p:nvSpPr>
              <p:spPr>
                <a:xfrm>
                  <a:off x="2519916" y="478464"/>
                  <a:ext cx="697865" cy="1531089"/>
                </a:xfrm>
                <a:prstGeom prst="rect">
                  <a:avLst/>
                </a:prstGeom>
                <a:pattFill prst="pct50">
                  <a:fgClr>
                    <a:srgbClr val="7030A0"/>
                  </a:fgClr>
                  <a:bgClr>
                    <a:schemeClr val="bg1"/>
                  </a:bgClr>
                </a:patt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nvGrpSpPr>
                <p:cNvPr id="24" name="Group 23"/>
                <p:cNvGrpSpPr/>
                <p:nvPr/>
              </p:nvGrpSpPr>
              <p:grpSpPr>
                <a:xfrm>
                  <a:off x="0" y="0"/>
                  <a:ext cx="5517917" cy="3579495"/>
                  <a:chOff x="0" y="0"/>
                  <a:chExt cx="5518267" cy="3579962"/>
                </a:xfrm>
              </p:grpSpPr>
              <p:grpSp>
                <p:nvGrpSpPr>
                  <p:cNvPr id="29" name="Group 28"/>
                  <p:cNvGrpSpPr/>
                  <p:nvPr/>
                </p:nvGrpSpPr>
                <p:grpSpPr>
                  <a:xfrm>
                    <a:off x="353683" y="163901"/>
                    <a:ext cx="2884944" cy="3198227"/>
                    <a:chOff x="0" y="0"/>
                    <a:chExt cx="2884944" cy="3198227"/>
                  </a:xfrm>
                </p:grpSpPr>
                <p:grpSp>
                  <p:nvGrpSpPr>
                    <p:cNvPr id="31" name="Group 30"/>
                    <p:cNvGrpSpPr/>
                    <p:nvPr/>
                  </p:nvGrpSpPr>
                  <p:grpSpPr>
                    <a:xfrm>
                      <a:off x="2734" y="318502"/>
                      <a:ext cx="2882210" cy="2879725"/>
                      <a:chOff x="2734" y="7951"/>
                      <a:chExt cx="2882210" cy="2879725"/>
                    </a:xfrm>
                  </p:grpSpPr>
                  <p:sp>
                    <p:nvSpPr>
                      <p:cNvPr id="36" name="Rectangle 35"/>
                      <p:cNvSpPr/>
                      <p:nvPr/>
                    </p:nvSpPr>
                    <p:spPr>
                      <a:xfrm rot="5400000">
                        <a:off x="-1077401" y="1088086"/>
                        <a:ext cx="2879725" cy="719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37" name="Rectangle 36"/>
                      <p:cNvSpPr/>
                      <p:nvPr/>
                    </p:nvSpPr>
                    <p:spPr>
                      <a:xfrm rot="5400000">
                        <a:off x="-361783" y="1088086"/>
                        <a:ext cx="2879725" cy="719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38" name="Rectangle 37"/>
                      <p:cNvSpPr/>
                      <p:nvPr/>
                    </p:nvSpPr>
                    <p:spPr>
                      <a:xfrm rot="5400000">
                        <a:off x="1444531" y="2162881"/>
                        <a:ext cx="714235" cy="719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39" name="Rectangle 38"/>
                      <p:cNvSpPr/>
                      <p:nvPr/>
                    </p:nvSpPr>
                    <p:spPr>
                      <a:xfrm rot="5400000">
                        <a:off x="2347516" y="2342296"/>
                        <a:ext cx="355402" cy="719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sp>
                  <p:nvSpPr>
                    <p:cNvPr id="32" name="Text Box 2"/>
                    <p:cNvSpPr txBox="1">
                      <a:spLocks noChangeArrowheads="1"/>
                    </p:cNvSpPr>
                    <p:nvPr/>
                  </p:nvSpPr>
                  <p:spPr bwMode="auto">
                    <a:xfrm>
                      <a:off x="0" y="8627"/>
                      <a:ext cx="603850" cy="28703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Unit A</a:t>
                      </a:r>
                    </a:p>
                  </p:txBody>
                </p:sp>
                <p:sp>
                  <p:nvSpPr>
                    <p:cNvPr id="33" name="Text Box 2"/>
                    <p:cNvSpPr txBox="1">
                      <a:spLocks noChangeArrowheads="1"/>
                    </p:cNvSpPr>
                    <p:nvPr/>
                  </p:nvSpPr>
                  <p:spPr bwMode="auto">
                    <a:xfrm>
                      <a:off x="724619" y="0"/>
                      <a:ext cx="603849" cy="28703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Unit B</a:t>
                      </a:r>
                    </a:p>
                  </p:txBody>
                </p:sp>
                <p:sp>
                  <p:nvSpPr>
                    <p:cNvPr id="34" name="Text Box 2"/>
                    <p:cNvSpPr txBox="1">
                      <a:spLocks noChangeArrowheads="1"/>
                    </p:cNvSpPr>
                    <p:nvPr/>
                  </p:nvSpPr>
                  <p:spPr bwMode="auto">
                    <a:xfrm>
                      <a:off x="1440612" y="0"/>
                      <a:ext cx="603849" cy="28703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Unit C</a:t>
                      </a:r>
                    </a:p>
                  </p:txBody>
                </p:sp>
                <p:sp>
                  <p:nvSpPr>
                    <p:cNvPr id="35" name="Text Box 2"/>
                    <p:cNvSpPr txBox="1">
                      <a:spLocks noChangeArrowheads="1"/>
                    </p:cNvSpPr>
                    <p:nvPr/>
                  </p:nvSpPr>
                  <p:spPr bwMode="auto">
                    <a:xfrm>
                      <a:off x="2156604" y="0"/>
                      <a:ext cx="603849" cy="275624"/>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Unit D</a:t>
                      </a:r>
                    </a:p>
                  </p:txBody>
                </p:sp>
              </p:grpSp>
              <p:sp>
                <p:nvSpPr>
                  <p:cNvPr id="30" name="Rectangle 29"/>
                  <p:cNvSpPr/>
                  <p:nvPr/>
                </p:nvSpPr>
                <p:spPr>
                  <a:xfrm>
                    <a:off x="0" y="0"/>
                    <a:ext cx="5518267" cy="35799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cxnSp>
              <p:nvCxnSpPr>
                <p:cNvPr id="25" name="Straight Connector 24"/>
                <p:cNvCxnSpPr/>
                <p:nvPr/>
              </p:nvCxnSpPr>
              <p:spPr>
                <a:xfrm>
                  <a:off x="2530549" y="2041452"/>
                  <a:ext cx="682625"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807535" y="1775638"/>
                  <a:ext cx="682625"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2139" y="510363"/>
                  <a:ext cx="1454785"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530549" y="2073351"/>
                  <a:ext cx="697865" cy="903767"/>
                </a:xfrm>
                <a:prstGeom prst="rect">
                  <a:avLst/>
                </a:prstGeom>
                <a:pattFill prst="pct50">
                  <a:fgClr>
                    <a:srgbClr val="7030A0"/>
                  </a:fgClr>
                  <a:bgClr>
                    <a:schemeClr val="bg1"/>
                  </a:bgClr>
                </a:patt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sp>
            <p:nvSpPr>
              <p:cNvPr id="13" name="Text Box 2"/>
              <p:cNvSpPr txBox="1">
                <a:spLocks noChangeArrowheads="1"/>
              </p:cNvSpPr>
              <p:nvPr/>
            </p:nvSpPr>
            <p:spPr bwMode="auto">
              <a:xfrm>
                <a:off x="3200400" y="2881423"/>
                <a:ext cx="1094104"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QD (D)</a:t>
                </a:r>
              </a:p>
            </p:txBody>
          </p:sp>
          <p:sp>
            <p:nvSpPr>
              <p:cNvPr id="14" name="Text Box 2"/>
              <p:cNvSpPr txBox="1">
                <a:spLocks noChangeArrowheads="1"/>
              </p:cNvSpPr>
              <p:nvPr/>
            </p:nvSpPr>
            <p:spPr bwMode="auto">
              <a:xfrm>
                <a:off x="1775637" y="1031358"/>
                <a:ext cx="711835"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QABNF C</a:t>
                </a:r>
              </a:p>
            </p:txBody>
          </p:sp>
          <p:sp>
            <p:nvSpPr>
              <p:cNvPr id="15" name="Text Box 2"/>
              <p:cNvSpPr txBox="1">
                <a:spLocks noChangeArrowheads="1"/>
              </p:cNvSpPr>
              <p:nvPr/>
            </p:nvSpPr>
            <p:spPr bwMode="auto">
              <a:xfrm>
                <a:off x="2509284" y="1063255"/>
                <a:ext cx="774700"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QABNF D</a:t>
                </a:r>
              </a:p>
            </p:txBody>
          </p:sp>
          <p:sp>
            <p:nvSpPr>
              <p:cNvPr id="16" name="Text Box 2"/>
              <p:cNvSpPr txBox="1">
                <a:spLocks noChangeArrowheads="1"/>
              </p:cNvSpPr>
              <p:nvPr/>
            </p:nvSpPr>
            <p:spPr bwMode="auto">
              <a:xfrm>
                <a:off x="1807535" y="2073348"/>
                <a:ext cx="711835"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QAB C</a:t>
                </a:r>
              </a:p>
            </p:txBody>
          </p:sp>
          <p:sp>
            <p:nvSpPr>
              <p:cNvPr id="17" name="Text Box 2"/>
              <p:cNvSpPr txBox="1">
                <a:spLocks noChangeArrowheads="1"/>
              </p:cNvSpPr>
              <p:nvPr/>
            </p:nvSpPr>
            <p:spPr bwMode="auto">
              <a:xfrm>
                <a:off x="1192530" y="1603866"/>
                <a:ext cx="1093470"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FAQ (C)</a:t>
                </a:r>
              </a:p>
            </p:txBody>
          </p:sp>
          <p:sp>
            <p:nvSpPr>
              <p:cNvPr id="18" name="Text Box 2"/>
              <p:cNvSpPr txBox="1">
                <a:spLocks noChangeArrowheads="1"/>
              </p:cNvSpPr>
              <p:nvPr/>
            </p:nvSpPr>
            <p:spPr bwMode="auto">
              <a:xfrm>
                <a:off x="1295400" y="2488018"/>
                <a:ext cx="586105"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QD (C)</a:t>
                </a:r>
              </a:p>
            </p:txBody>
          </p:sp>
          <p:sp>
            <p:nvSpPr>
              <p:cNvPr id="19" name="Text Box 2"/>
              <p:cNvSpPr txBox="1">
                <a:spLocks noChangeArrowheads="1"/>
              </p:cNvSpPr>
              <p:nvPr/>
            </p:nvSpPr>
            <p:spPr bwMode="auto">
              <a:xfrm>
                <a:off x="2519916" y="2317897"/>
                <a:ext cx="711835"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QAB D</a:t>
                </a:r>
              </a:p>
            </p:txBody>
          </p:sp>
          <p:sp>
            <p:nvSpPr>
              <p:cNvPr id="20" name="Text Box 2"/>
              <p:cNvSpPr txBox="1">
                <a:spLocks noChangeArrowheads="1"/>
              </p:cNvSpPr>
              <p:nvPr/>
            </p:nvSpPr>
            <p:spPr bwMode="auto">
              <a:xfrm>
                <a:off x="3200400" y="1903228"/>
                <a:ext cx="1094104" cy="275588"/>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Bef>
                    <a:spcPts val="1000"/>
                  </a:spcBef>
                </a:pPr>
                <a:r>
                  <a:rPr lang="en-IE" sz="1100" dirty="0">
                    <a:solidFill>
                      <a:prstClr val="black"/>
                    </a:solidFill>
                    <a:ea typeface="Times New Roman"/>
                    <a:cs typeface="Times New Roman"/>
                  </a:rPr>
                  <a:t>FAQ (D)</a:t>
                </a:r>
              </a:p>
            </p:txBody>
          </p:sp>
        </p:grpSp>
      </p:grpSp>
      <p:sp>
        <p:nvSpPr>
          <p:cNvPr id="2" name="Rectangle 1"/>
          <p:cNvSpPr/>
          <p:nvPr/>
        </p:nvSpPr>
        <p:spPr>
          <a:xfrm>
            <a:off x="457200" y="2286000"/>
            <a:ext cx="2819400" cy="2554545"/>
          </a:xfrm>
          <a:prstGeom prst="rect">
            <a:avLst/>
          </a:prstGeom>
        </p:spPr>
        <p:txBody>
          <a:bodyPr wrap="square">
            <a:spAutoFit/>
          </a:bodyPr>
          <a:lstStyle/>
          <a:p>
            <a:r>
              <a:rPr lang="en-IE" sz="1600" b="1" dirty="0">
                <a:solidFill>
                  <a:prstClr val="black"/>
                </a:solidFill>
              </a:rPr>
              <a:t>FAQ is divided in a way which is </a:t>
            </a:r>
            <a:r>
              <a:rPr lang="en-IE" sz="1600" b="1" dirty="0">
                <a:solidFill>
                  <a:prstClr val="black"/>
                </a:solidFill>
              </a:rPr>
              <a:t>inversely proportional to </a:t>
            </a:r>
            <a:r>
              <a:rPr lang="en-IE" sz="1600" b="1" dirty="0">
                <a:solidFill>
                  <a:prstClr val="black"/>
                </a:solidFill>
              </a:rPr>
              <a:t>the Accepted Bid Quantity on each unit:</a:t>
            </a:r>
            <a:endParaRPr lang="en-IE" sz="1600" b="1" dirty="0">
              <a:solidFill>
                <a:prstClr val="black"/>
              </a:solidFill>
            </a:endParaRPr>
          </a:p>
          <a:p>
            <a:pPr marL="285750" indent="-285750">
              <a:buFont typeface="Arial" panose="020B0604020202020204" pitchFamily="34" charset="0"/>
              <a:buChar char="•"/>
            </a:pPr>
            <a:r>
              <a:rPr lang="en-IE" sz="1600" dirty="0">
                <a:solidFill>
                  <a:prstClr val="black"/>
                </a:solidFill>
              </a:rPr>
              <a:t>If unit dispatched to PN, fully firm;</a:t>
            </a:r>
          </a:p>
          <a:p>
            <a:pPr marL="285750" indent="-285750">
              <a:buFont typeface="Arial" panose="020B0604020202020204" pitchFamily="34" charset="0"/>
              <a:buChar char="•"/>
            </a:pPr>
            <a:r>
              <a:rPr lang="en-IE" sz="1600" dirty="0">
                <a:solidFill>
                  <a:prstClr val="black"/>
                </a:solidFill>
              </a:rPr>
              <a:t>If unit dispatched below PN, non-firm;</a:t>
            </a:r>
          </a:p>
          <a:p>
            <a:pPr marL="285750" indent="-285750">
              <a:buFont typeface="Arial" panose="020B0604020202020204" pitchFamily="34" charset="0"/>
              <a:buChar char="•"/>
            </a:pPr>
            <a:r>
              <a:rPr lang="en-IE" sz="1600" dirty="0">
                <a:solidFill>
                  <a:prstClr val="black"/>
                </a:solidFill>
              </a:rPr>
              <a:t>The greater the dec volume, the lower the firmness.</a:t>
            </a:r>
          </a:p>
        </p:txBody>
      </p:sp>
      <p:sp>
        <p:nvSpPr>
          <p:cNvPr id="40" name="TextBox 39"/>
          <p:cNvSpPr txBox="1"/>
          <p:nvPr/>
        </p:nvSpPr>
        <p:spPr>
          <a:xfrm>
            <a:off x="0" y="-609600"/>
            <a:ext cx="1210396" cy="369332"/>
          </a:xfrm>
          <a:prstGeom prst="rect">
            <a:avLst/>
          </a:prstGeom>
          <a:noFill/>
        </p:spPr>
        <p:txBody>
          <a:bodyPr wrap="none" rtlCol="0">
            <a:spAutoFit/>
          </a:bodyPr>
          <a:lstStyle/>
          <a:p>
            <a:r>
              <a:rPr lang="en-IE" b="1" dirty="0">
                <a:solidFill>
                  <a:srgbClr val="FF0000"/>
                </a:solidFill>
              </a:rPr>
              <a:t>SLT and ILT</a:t>
            </a:r>
            <a:endParaRPr lang="en-IE" dirty="0">
              <a:solidFill>
                <a:prstClr val="black"/>
              </a:solidFill>
            </a:endParaRPr>
          </a:p>
        </p:txBody>
      </p:sp>
    </p:spTree>
    <p:extLst>
      <p:ext uri="{BB962C8B-B14F-4D97-AF65-F5344CB8AC3E}">
        <p14:creationId xmlns:p14="http://schemas.microsoft.com/office/powerpoint/2010/main" val="3175921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4</a:t>
            </a:fld>
            <a:endParaRPr lang="en-IE" dirty="0">
              <a:solidFill>
                <a:prstClr val="black">
                  <a:tint val="75000"/>
                </a:prstClr>
              </a:solidFill>
            </a:endParaRPr>
          </a:p>
        </p:txBody>
      </p:sp>
      <p:graphicFrame>
        <p:nvGraphicFramePr>
          <p:cNvPr id="13" name="Diagram 12"/>
          <p:cNvGraphicFramePr/>
          <p:nvPr>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ontent Placeholder 1"/>
          <p:cNvSpPr>
            <a:spLocks noGrp="1"/>
          </p:cNvSpPr>
          <p:nvPr>
            <p:ph idx="1"/>
          </p:nvPr>
        </p:nvSpPr>
        <p:spPr>
          <a:xfrm>
            <a:off x="457200" y="1295400"/>
            <a:ext cx="8229600" cy="4525963"/>
          </a:xfrm>
        </p:spPr>
        <p:txBody>
          <a:bodyPr>
            <a:normAutofit/>
          </a:bodyPr>
          <a:lstStyle/>
          <a:p>
            <a:pPr marL="0" indent="0">
              <a:buNone/>
            </a:pPr>
            <a:r>
              <a:rPr lang="en-IE" sz="1800" dirty="0"/>
              <a:t>Was any of that volume in non-firm range?</a:t>
            </a:r>
          </a:p>
        </p:txBody>
      </p:sp>
      <p:grpSp>
        <p:nvGrpSpPr>
          <p:cNvPr id="11" name="Group 10"/>
          <p:cNvGrpSpPr/>
          <p:nvPr/>
        </p:nvGrpSpPr>
        <p:grpSpPr>
          <a:xfrm>
            <a:off x="1797072" y="1981200"/>
            <a:ext cx="4880610" cy="2143661"/>
            <a:chOff x="1797072" y="2057401"/>
            <a:chExt cx="4880610" cy="2143661"/>
          </a:xfrm>
        </p:grpSpPr>
        <p:grpSp>
          <p:nvGrpSpPr>
            <p:cNvPr id="12" name="Group 11"/>
            <p:cNvGrpSpPr/>
            <p:nvPr/>
          </p:nvGrpSpPr>
          <p:grpSpPr>
            <a:xfrm>
              <a:off x="1797072" y="2057401"/>
              <a:ext cx="4880610" cy="2143661"/>
              <a:chOff x="1797072" y="2057401"/>
              <a:chExt cx="4880610" cy="2143661"/>
            </a:xfrm>
          </p:grpSpPr>
          <p:grpSp>
            <p:nvGrpSpPr>
              <p:cNvPr id="17" name="Group 16"/>
              <p:cNvGrpSpPr/>
              <p:nvPr/>
            </p:nvGrpSpPr>
            <p:grpSpPr>
              <a:xfrm>
                <a:off x="1797072" y="2057401"/>
                <a:ext cx="4880610" cy="2143661"/>
                <a:chOff x="0" y="304801"/>
                <a:chExt cx="4880610" cy="2143661"/>
              </a:xfrm>
            </p:grpSpPr>
            <p:cxnSp>
              <p:nvCxnSpPr>
                <p:cNvPr id="19" name="Straight Connector 18"/>
                <p:cNvCxnSpPr/>
                <p:nvPr/>
              </p:nvCxnSpPr>
              <p:spPr>
                <a:xfrm flipH="1" flipV="1">
                  <a:off x="534390" y="1947553"/>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flipV="1">
                  <a:off x="534390" y="1662545"/>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flipV="1">
                  <a:off x="522514" y="1270659"/>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534390" y="831272"/>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522514" y="510638"/>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0" y="304801"/>
                  <a:ext cx="4880610" cy="2143661"/>
                  <a:chOff x="0" y="304801"/>
                  <a:chExt cx="4880610" cy="2143661"/>
                </a:xfrm>
              </p:grpSpPr>
              <p:grpSp>
                <p:nvGrpSpPr>
                  <p:cNvPr id="25" name="Group 24"/>
                  <p:cNvGrpSpPr/>
                  <p:nvPr/>
                </p:nvGrpSpPr>
                <p:grpSpPr>
                  <a:xfrm>
                    <a:off x="0" y="304801"/>
                    <a:ext cx="4880610" cy="2143661"/>
                    <a:chOff x="0" y="304845"/>
                    <a:chExt cx="4880759" cy="2143966"/>
                  </a:xfrm>
                </p:grpSpPr>
                <p:grpSp>
                  <p:nvGrpSpPr>
                    <p:cNvPr id="31" name="Group 30"/>
                    <p:cNvGrpSpPr/>
                    <p:nvPr/>
                  </p:nvGrpSpPr>
                  <p:grpSpPr>
                    <a:xfrm>
                      <a:off x="59377" y="381054"/>
                      <a:ext cx="4412371" cy="2067757"/>
                      <a:chOff x="0" y="214800"/>
                      <a:chExt cx="4412371" cy="2067757"/>
                    </a:xfrm>
                  </p:grpSpPr>
                  <p:cxnSp>
                    <p:nvCxnSpPr>
                      <p:cNvPr id="33" name="Straight Connector 32"/>
                      <p:cNvCxnSpPr/>
                      <p:nvPr/>
                    </p:nvCxnSpPr>
                    <p:spPr>
                      <a:xfrm>
                        <a:off x="463153" y="214800"/>
                        <a:ext cx="11860" cy="16965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475013" y="1923802"/>
                        <a:ext cx="36804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475013" y="574148"/>
                        <a:ext cx="368046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1852551" y="1366349"/>
                        <a:ext cx="2302411" cy="0"/>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787826" y="214800"/>
                        <a:ext cx="403" cy="20642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950258" y="574148"/>
                        <a:ext cx="902294" cy="79601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 Box 2"/>
                      <p:cNvSpPr txBox="1">
                        <a:spLocks noChangeArrowheads="1"/>
                      </p:cNvSpPr>
                      <p:nvPr/>
                    </p:nvSpPr>
                    <p:spPr bwMode="auto">
                      <a:xfrm>
                        <a:off x="2066306" y="2006930"/>
                        <a:ext cx="285123" cy="275627"/>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l-GR" sz="1100" dirty="0">
                            <a:solidFill>
                              <a:prstClr val="black"/>
                            </a:solidFill>
                            <a:ea typeface="Times New Roman"/>
                            <a:cs typeface="Times New Roman"/>
                          </a:rPr>
                          <a:t>γ</a:t>
                        </a:r>
                        <a:endParaRPr lang="en-IE" sz="1100" dirty="0">
                          <a:solidFill>
                            <a:prstClr val="black"/>
                          </a:solidFill>
                          <a:ea typeface="Times New Roman"/>
                          <a:cs typeface="Times New Roman"/>
                        </a:endParaRPr>
                      </a:p>
                    </p:txBody>
                  </p:sp>
                  <p:sp>
                    <p:nvSpPr>
                      <p:cNvPr id="40" name="Text Box 2"/>
                      <p:cNvSpPr txBox="1">
                        <a:spLocks noChangeArrowheads="1"/>
                      </p:cNvSpPr>
                      <p:nvPr/>
                    </p:nvSpPr>
                    <p:spPr bwMode="auto">
                      <a:xfrm>
                        <a:off x="0" y="546265"/>
                        <a:ext cx="474993" cy="27181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MW</a:t>
                        </a:r>
                      </a:p>
                    </p:txBody>
                  </p:sp>
                  <p:sp>
                    <p:nvSpPr>
                      <p:cNvPr id="41" name="Text Box 2"/>
                      <p:cNvSpPr txBox="1">
                        <a:spLocks noChangeArrowheads="1"/>
                      </p:cNvSpPr>
                      <p:nvPr/>
                    </p:nvSpPr>
                    <p:spPr bwMode="auto">
                      <a:xfrm>
                        <a:off x="3806730" y="301175"/>
                        <a:ext cx="605641" cy="275627"/>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4BACC6"/>
                            </a:solidFill>
                            <a:ea typeface="Times New Roman"/>
                            <a:cs typeface="Times New Roman"/>
                          </a:rPr>
                          <a:t>qFPN</a:t>
                        </a:r>
                      </a:p>
                    </p:txBody>
                  </p:sp>
                  <p:sp>
                    <p:nvSpPr>
                      <p:cNvPr id="42" name="Text Box 2"/>
                      <p:cNvSpPr txBox="1">
                        <a:spLocks noChangeArrowheads="1"/>
                      </p:cNvSpPr>
                      <p:nvPr/>
                    </p:nvSpPr>
                    <p:spPr bwMode="auto">
                      <a:xfrm>
                        <a:off x="3871356" y="2018805"/>
                        <a:ext cx="522514" cy="260210"/>
                      </a:xfrm>
                      <a:prstGeom prst="rect">
                        <a:avLst/>
                      </a:prstGeom>
                      <a:noFill/>
                      <a:ln w="9525">
                        <a:noFill/>
                        <a:miter lim="800000"/>
                        <a:headEnd/>
                        <a:tailEnd/>
                      </a:ln>
                    </p:spPr>
                    <p:txBody>
                      <a:bodyPr rot="0" vert="horz" wrap="square" lIns="91440" tIns="45720" rIns="91440" bIns="45720" anchor="t" anchorCtr="0">
                        <a:noAutofit/>
                      </a:bodyPr>
                      <a:lstStyle/>
                      <a:p>
                        <a:pPr algn="just">
                          <a:lnSpc>
                            <a:spcPct val="115000"/>
                          </a:lnSpc>
                          <a:spcBef>
                            <a:spcPts val="1000"/>
                          </a:spcBef>
                        </a:pPr>
                        <a:r>
                          <a:rPr lang="el-GR" sz="1100" dirty="0">
                            <a:solidFill>
                              <a:prstClr val="black"/>
                            </a:solidFill>
                            <a:ea typeface="Times New Roman"/>
                            <a:cs typeface="Times New Roman"/>
                          </a:rPr>
                          <a:t>γ</a:t>
                        </a:r>
                        <a:r>
                          <a:rPr lang="en-IE" sz="1100" dirty="0">
                            <a:solidFill>
                              <a:prstClr val="black"/>
                            </a:solidFill>
                            <a:ea typeface="Times New Roman"/>
                            <a:cs typeface="Times New Roman"/>
                          </a:rPr>
                          <a:t> + 1</a:t>
                        </a:r>
                      </a:p>
                    </p:txBody>
                  </p:sp>
                </p:grpSp>
                <p:sp>
                  <p:nvSpPr>
                    <p:cNvPr id="32" name="Rectangle 31"/>
                    <p:cNvSpPr/>
                    <p:nvPr/>
                  </p:nvSpPr>
                  <p:spPr>
                    <a:xfrm>
                      <a:off x="0" y="304845"/>
                      <a:ext cx="4880759" cy="21404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sp>
                <p:nvSpPr>
                  <p:cNvPr id="26" name="Text Box 2"/>
                  <p:cNvSpPr txBox="1">
                    <a:spLocks noChangeArrowheads="1"/>
                  </p:cNvSpPr>
                  <p:nvPr/>
                </p:nvSpPr>
                <p:spPr bwMode="auto">
                  <a:xfrm>
                    <a:off x="4215740" y="187630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1</a:t>
                    </a:r>
                  </a:p>
                </p:txBody>
              </p:sp>
              <p:sp>
                <p:nvSpPr>
                  <p:cNvPr id="27" name="Text Box 2"/>
                  <p:cNvSpPr txBox="1">
                    <a:spLocks noChangeArrowheads="1"/>
                  </p:cNvSpPr>
                  <p:nvPr/>
                </p:nvSpPr>
                <p:spPr bwMode="auto">
                  <a:xfrm>
                    <a:off x="4227616" y="167442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2</a:t>
                    </a:r>
                  </a:p>
                </p:txBody>
              </p:sp>
              <p:sp>
                <p:nvSpPr>
                  <p:cNvPr id="28" name="Text Box 2"/>
                  <p:cNvSpPr txBox="1">
                    <a:spLocks noChangeArrowheads="1"/>
                  </p:cNvSpPr>
                  <p:nvPr/>
                </p:nvSpPr>
                <p:spPr bwMode="auto">
                  <a:xfrm>
                    <a:off x="4227616" y="131816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3</a:t>
                    </a:r>
                  </a:p>
                </p:txBody>
              </p:sp>
              <p:sp>
                <p:nvSpPr>
                  <p:cNvPr id="29" name="Text Box 2"/>
                  <p:cNvSpPr txBox="1">
                    <a:spLocks noChangeArrowheads="1"/>
                  </p:cNvSpPr>
                  <p:nvPr/>
                </p:nvSpPr>
                <p:spPr bwMode="auto">
                  <a:xfrm>
                    <a:off x="4227616" y="890649"/>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4</a:t>
                    </a:r>
                  </a:p>
                </p:txBody>
              </p:sp>
              <p:sp>
                <p:nvSpPr>
                  <p:cNvPr id="30" name="Text Box 2"/>
                  <p:cNvSpPr txBox="1">
                    <a:spLocks noChangeArrowheads="1"/>
                  </p:cNvSpPr>
                  <p:nvPr/>
                </p:nvSpPr>
                <p:spPr bwMode="auto">
                  <a:xfrm>
                    <a:off x="4227616" y="558140"/>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5</a:t>
                    </a:r>
                  </a:p>
                </p:txBody>
              </p:sp>
            </p:grpSp>
          </p:grpSp>
          <p:sp>
            <p:nvSpPr>
              <p:cNvPr id="18" name="Text Box 2"/>
              <p:cNvSpPr txBox="1">
                <a:spLocks noChangeArrowheads="1"/>
              </p:cNvSpPr>
              <p:nvPr/>
            </p:nvSpPr>
            <p:spPr bwMode="auto">
              <a:xfrm>
                <a:off x="5626100" y="2994127"/>
                <a:ext cx="605623" cy="27558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FF0000"/>
                    </a:solidFill>
                    <a:ea typeface="Times New Roman"/>
                    <a:cs typeface="Times New Roman"/>
                  </a:rPr>
                  <a:t>qD</a:t>
                </a:r>
              </a:p>
            </p:txBody>
          </p:sp>
        </p:grpSp>
        <p:sp>
          <p:nvSpPr>
            <p:cNvPr id="14" name="Freeform 5"/>
            <p:cNvSpPr/>
            <p:nvPr/>
          </p:nvSpPr>
          <p:spPr>
            <a:xfrm>
              <a:off x="3479800" y="3041650"/>
              <a:ext cx="2146300" cy="222250"/>
            </a:xfrm>
            <a:custGeom>
              <a:avLst/>
              <a:gdLst>
                <a:gd name="connsiteX0" fmla="*/ 0 w 2146300"/>
                <a:gd name="connsiteY0" fmla="*/ 0 h 215900"/>
                <a:gd name="connsiteX1" fmla="*/ 241300 w 2146300"/>
                <a:gd name="connsiteY1" fmla="*/ 215900 h 215900"/>
                <a:gd name="connsiteX2" fmla="*/ 2146300 w 2146300"/>
                <a:gd name="connsiteY2" fmla="*/ 215900 h 215900"/>
                <a:gd name="connsiteX3" fmla="*/ 2146300 w 2146300"/>
                <a:gd name="connsiteY3" fmla="*/ 0 h 215900"/>
                <a:gd name="connsiteX4" fmla="*/ 0 w 2146300"/>
                <a:gd name="connsiteY4" fmla="*/ 0 h 215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6300" h="215900">
                  <a:moveTo>
                    <a:pt x="0" y="0"/>
                  </a:moveTo>
                  <a:lnTo>
                    <a:pt x="241300" y="215900"/>
                  </a:lnTo>
                  <a:lnTo>
                    <a:pt x="2146300" y="215900"/>
                  </a:lnTo>
                  <a:lnTo>
                    <a:pt x="2146300" y="0"/>
                  </a:lnTo>
                  <a:lnTo>
                    <a:pt x="0" y="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15" name="Freeform 8"/>
            <p:cNvSpPr/>
            <p:nvPr/>
          </p:nvSpPr>
          <p:spPr>
            <a:xfrm>
              <a:off x="2971800" y="2607470"/>
              <a:ext cx="2667000" cy="396080"/>
            </a:xfrm>
            <a:custGeom>
              <a:avLst/>
              <a:gdLst>
                <a:gd name="connsiteX0" fmla="*/ 0 w 2667000"/>
                <a:gd name="connsiteY0" fmla="*/ 0 h 431800"/>
                <a:gd name="connsiteX1" fmla="*/ 482600 w 2667000"/>
                <a:gd name="connsiteY1" fmla="*/ 431800 h 431800"/>
                <a:gd name="connsiteX2" fmla="*/ 2667000 w 2667000"/>
                <a:gd name="connsiteY2" fmla="*/ 431800 h 431800"/>
                <a:gd name="connsiteX3" fmla="*/ 2667000 w 2667000"/>
                <a:gd name="connsiteY3" fmla="*/ 12700 h 431800"/>
                <a:gd name="connsiteX4" fmla="*/ 0 w 2667000"/>
                <a:gd name="connsiteY4" fmla="*/ 0 h 431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7000" h="431800">
                  <a:moveTo>
                    <a:pt x="0" y="0"/>
                  </a:moveTo>
                  <a:lnTo>
                    <a:pt x="482600" y="431800"/>
                  </a:lnTo>
                  <a:lnTo>
                    <a:pt x="2667000" y="431800"/>
                  </a:lnTo>
                  <a:lnTo>
                    <a:pt x="2667000" y="12700"/>
                  </a:lnTo>
                  <a:lnTo>
                    <a:pt x="0" y="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16" name="Freeform 10"/>
            <p:cNvSpPr/>
            <p:nvPr/>
          </p:nvSpPr>
          <p:spPr>
            <a:xfrm>
              <a:off x="2857500" y="2495550"/>
              <a:ext cx="2781300" cy="69850"/>
            </a:xfrm>
            <a:custGeom>
              <a:avLst/>
              <a:gdLst>
                <a:gd name="connsiteX0" fmla="*/ 0 w 2781300"/>
                <a:gd name="connsiteY0" fmla="*/ 6350 h 88900"/>
                <a:gd name="connsiteX1" fmla="*/ 88900 w 2781300"/>
                <a:gd name="connsiteY1" fmla="*/ 82550 h 88900"/>
                <a:gd name="connsiteX2" fmla="*/ 2781300 w 2781300"/>
                <a:gd name="connsiteY2" fmla="*/ 88900 h 88900"/>
                <a:gd name="connsiteX3" fmla="*/ 2781300 w 2781300"/>
                <a:gd name="connsiteY3" fmla="*/ 0 h 88900"/>
                <a:gd name="connsiteX4" fmla="*/ 0 w 2781300"/>
                <a:gd name="connsiteY4" fmla="*/ 6350 h 88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1300" h="88900">
                  <a:moveTo>
                    <a:pt x="0" y="6350"/>
                  </a:moveTo>
                  <a:lnTo>
                    <a:pt x="88900" y="82550"/>
                  </a:lnTo>
                  <a:lnTo>
                    <a:pt x="2781300" y="88900"/>
                  </a:lnTo>
                  <a:lnTo>
                    <a:pt x="2781300" y="0"/>
                  </a:lnTo>
                  <a:lnTo>
                    <a:pt x="0" y="635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mc:AlternateContent xmlns:mc="http://schemas.openxmlformats.org/markup-compatibility/2006" xmlns:a14="http://schemas.microsoft.com/office/drawing/2010/main">
        <mc:Choice Requires="a14">
          <p:sp>
            <p:nvSpPr>
              <p:cNvPr id="43" name="Rectangle 42"/>
              <p:cNvSpPr/>
              <p:nvPr/>
            </p:nvSpPr>
            <p:spPr>
              <a:xfrm>
                <a:off x="0" y="4297513"/>
                <a:ext cx="9144000" cy="503086"/>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en-IE" sz="1100" i="1">
                              <a:solidFill>
                                <a:prstClr val="black"/>
                              </a:solidFill>
                              <a:latin typeface="Cambria Math"/>
                            </a:rPr>
                          </m:ctrlPr>
                        </m:sSubPr>
                        <m:e>
                          <m:r>
                            <a:rPr lang="en-IE" sz="1100" i="1">
                              <a:solidFill>
                                <a:prstClr val="black"/>
                              </a:solidFill>
                              <a:latin typeface="Cambria Math"/>
                            </a:rPr>
                            <m:t>𝐶𝑃𝑅𝐸𝑀𝐼𝑈𝑀</m:t>
                          </m:r>
                        </m:e>
                        <m:sub>
                          <m:r>
                            <a:rPr lang="en-IE" sz="1100" i="1">
                              <a:solidFill>
                                <a:prstClr val="black"/>
                              </a:solidFill>
                              <a:latin typeface="Cambria Math"/>
                            </a:rPr>
                            <m:t>𝑢</m:t>
                          </m:r>
                          <m:r>
                            <a:rPr lang="en-IE" sz="1100" i="1">
                              <a:solidFill>
                                <a:prstClr val="black"/>
                              </a:solidFill>
                              <a:latin typeface="Cambria Math"/>
                            </a:rPr>
                            <m:t>𝛾</m:t>
                          </m:r>
                        </m:sub>
                      </m:sSub>
                      <m:r>
                        <a:rPr lang="en-IE" sz="1100" i="1">
                          <a:solidFill>
                            <a:prstClr val="black"/>
                          </a:solidFill>
                          <a:latin typeface="Cambria Math"/>
                        </a:rPr>
                        <m:t>=</m:t>
                      </m:r>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𝑜</m:t>
                          </m:r>
                        </m:sub>
                        <m:sup/>
                        <m:e>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𝑖</m:t>
                              </m:r>
                            </m:sub>
                            <m:sup/>
                            <m:e>
                              <m:d>
                                <m:dPr>
                                  <m:ctrlPr>
                                    <a:rPr lang="en-IE" sz="1100" i="1">
                                      <a:solidFill>
                                        <a:prstClr val="black"/>
                                      </a:solidFill>
                                      <a:latin typeface="Cambria Math"/>
                                    </a:rPr>
                                  </m:ctrlPr>
                                </m:dPr>
                                <m:e>
                                  <m:r>
                                    <a:rPr lang="en-IE" sz="1100" i="1">
                                      <a:solidFill>
                                        <a:prstClr val="black"/>
                                      </a:solidFill>
                                      <a:latin typeface="Cambria Math"/>
                                    </a:rPr>
                                    <m:t>𝑀𝑎𝑥</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𝑃𝐵𝑂</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sSub>
                                        <m:sSubPr>
                                          <m:ctrlPr>
                                            <a:rPr lang="en-IE" sz="1100" i="1">
                                              <a:solidFill>
                                                <a:prstClr val="black"/>
                                              </a:solidFill>
                                              <a:latin typeface="Cambria Math"/>
                                            </a:rPr>
                                          </m:ctrlPr>
                                        </m:sSubPr>
                                        <m:e>
                                          <m:r>
                                            <a:rPr lang="en-IE" sz="1100" i="1">
                                              <a:solidFill>
                                                <a:prstClr val="black"/>
                                              </a:solidFill>
                                              <a:latin typeface="Cambria Math"/>
                                            </a:rPr>
                                            <m:t>𝑃𝐼𝑀𝐵</m:t>
                                          </m:r>
                                        </m:e>
                                        <m:sub>
                                          <m:r>
                                            <a:rPr lang="en-IE" sz="1100" i="1">
                                              <a:solidFill>
                                                <a:prstClr val="black"/>
                                              </a:solidFill>
                                              <a:latin typeface="Cambria Math"/>
                                            </a:rPr>
                                            <m:t>𝛾</m:t>
                                          </m:r>
                                        </m:sub>
                                      </m:sSub>
                                      <m:r>
                                        <a:rPr lang="en-IE" sz="1100" i="1">
                                          <a:solidFill>
                                            <a:prstClr val="black"/>
                                          </a:solidFill>
                                          <a:latin typeface="Cambria Math"/>
                                        </a:rPr>
                                        <m:t>, 0</m:t>
                                      </m:r>
                                    </m:e>
                                  </m:d>
                                  <m:r>
                                    <a:rPr lang="en-IE" sz="1100" i="1">
                                      <a:solidFill>
                                        <a:prstClr val="black"/>
                                      </a:solidFill>
                                      <a:latin typeface="Cambria Math"/>
                                    </a:rPr>
                                    <m:t>×</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𝑄𝐴𝑂𝐿𝐹</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r>
                                        <a:rPr lang="en-IE" sz="1100" i="1">
                                          <a:solidFill>
                                            <a:prstClr val="white">
                                              <a:lumMod val="75000"/>
                                            </a:prstClr>
                                          </a:solidFill>
                                          <a:latin typeface="Cambria Math"/>
                                        </a:rPr>
                                        <m:t> </m:t>
                                      </m:r>
                                      <m:r>
                                        <a:rPr lang="en-IE" sz="1100" i="1">
                                          <a:solidFill>
                                            <a:prstClr val="black"/>
                                          </a:solidFill>
                                          <a:latin typeface="Cambria Math"/>
                                        </a:rPr>
                                        <m:t>𝑀𝑎𝑥</m:t>
                                      </m:r>
                                      <m:d>
                                        <m:dPr>
                                          <m:ctrlPr>
                                            <a:rPr lang="en-IE" sz="1100" i="1">
                                              <a:solidFill>
                                                <a:prstClr val="black"/>
                                              </a:solidFill>
                                              <a:latin typeface="Cambria Math"/>
                                            </a:rPr>
                                          </m:ctrlPr>
                                        </m:dPr>
                                        <m:e>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𝑄𝐴𝑂𝑂𝑃𝑂𝐿𝐹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m:t>
                                          </m:r>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𝑄𝐴𝑂𝐵𝐼𝐴𝑆</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𝑄𝐴𝑂𝑈𝑁𝐷𝐸𝐿</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𝑄𝐴𝑂𝑇𝑂𝑇𝑆𝑂𝐿𝐹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e>
                                      </m:d>
                                    </m:e>
                                  </m:d>
                                </m:e>
                              </m:d>
                            </m:e>
                          </m:nary>
                        </m:e>
                      </m:nary>
                    </m:oMath>
                  </m:oMathPara>
                </a14:m>
                <a:endParaRPr lang="en-IE" sz="1100" dirty="0">
                  <a:solidFill>
                    <a:prstClr val="black"/>
                  </a:solidFill>
                </a:endParaRPr>
              </a:p>
            </p:txBody>
          </p:sp>
        </mc:Choice>
        <mc:Fallback xmlns="">
          <p:sp>
            <p:nvSpPr>
              <p:cNvPr id="43" name="Rectangle 42"/>
              <p:cNvSpPr>
                <a:spLocks noRot="1" noChangeAspect="1" noMove="1" noResize="1" noEditPoints="1" noAdjustHandles="1" noChangeArrowheads="1" noChangeShapeType="1" noTextEdit="1"/>
              </p:cNvSpPr>
              <p:nvPr/>
            </p:nvSpPr>
            <p:spPr>
              <a:xfrm>
                <a:off x="0" y="4297513"/>
                <a:ext cx="9144000" cy="503086"/>
              </a:xfrm>
              <a:prstGeom prst="rect">
                <a:avLst/>
              </a:prstGeom>
              <a:blipFill>
                <a:blip r:embed="rId8"/>
                <a:stretch>
                  <a:fillRect t="-115854" b="-1609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Rectangle 43"/>
              <p:cNvSpPr/>
              <p:nvPr/>
            </p:nvSpPr>
            <p:spPr>
              <a:xfrm>
                <a:off x="0" y="4836400"/>
                <a:ext cx="9144000" cy="756426"/>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en-IE" sz="1100" i="1">
                              <a:solidFill>
                                <a:prstClr val="black"/>
                              </a:solidFill>
                              <a:latin typeface="Cambria Math"/>
                            </a:rPr>
                          </m:ctrlPr>
                        </m:sSubPr>
                        <m:e>
                          <m:r>
                            <a:rPr lang="en-IE" sz="1100" i="1">
                              <a:solidFill>
                                <a:prstClr val="black"/>
                              </a:solidFill>
                              <a:latin typeface="Cambria Math"/>
                            </a:rPr>
                            <m:t>𝐶𝐷𝐼𝑆𝐶𝑂𝑈𝑁𝑇</m:t>
                          </m:r>
                        </m:e>
                        <m:sub>
                          <m:r>
                            <a:rPr lang="en-IE" sz="1100" i="1">
                              <a:solidFill>
                                <a:prstClr val="black"/>
                              </a:solidFill>
                              <a:latin typeface="Cambria Math"/>
                            </a:rPr>
                            <m:t>𝑢</m:t>
                          </m:r>
                          <m:r>
                            <a:rPr lang="en-IE" sz="1100" i="1">
                              <a:solidFill>
                                <a:prstClr val="black"/>
                              </a:solidFill>
                              <a:latin typeface="Cambria Math"/>
                            </a:rPr>
                            <m:t>𝛾</m:t>
                          </m:r>
                        </m:sub>
                      </m:sSub>
                      <m:r>
                        <a:rPr lang="en-IE" sz="1100" i="1">
                          <a:solidFill>
                            <a:prstClr val="black"/>
                          </a:solidFill>
                          <a:latin typeface="Cambria Math"/>
                        </a:rPr>
                        <m:t>=</m:t>
                      </m:r>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𝑜</m:t>
                          </m:r>
                        </m:sub>
                        <m:sup/>
                        <m:e>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𝑖</m:t>
                              </m:r>
                            </m:sub>
                            <m:sup/>
                            <m:e>
                              <m:d>
                                <m:dPr>
                                  <m:ctrlPr>
                                    <a:rPr lang="en-IE" sz="1100" i="1">
                                      <a:solidFill>
                                        <a:prstClr val="black"/>
                                      </a:solidFill>
                                      <a:latin typeface="Cambria Math"/>
                                    </a:rPr>
                                  </m:ctrlPr>
                                </m:dPr>
                                <m:e>
                                  <m:r>
                                    <a:rPr lang="en-IE" sz="1100" i="1">
                                      <a:solidFill>
                                        <a:prstClr val="black"/>
                                      </a:solidFill>
                                      <a:latin typeface="Cambria Math"/>
                                    </a:rPr>
                                    <m:t>𝑀𝑖𝑛</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𝑃𝐵𝑂</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sSub>
                                        <m:sSubPr>
                                          <m:ctrlPr>
                                            <a:rPr lang="en-IE" sz="1100" i="1">
                                              <a:solidFill>
                                                <a:prstClr val="black"/>
                                              </a:solidFill>
                                              <a:latin typeface="Cambria Math"/>
                                            </a:rPr>
                                          </m:ctrlPr>
                                        </m:sSubPr>
                                        <m:e>
                                          <m:r>
                                            <a:rPr lang="en-IE" sz="1100" i="1">
                                              <a:solidFill>
                                                <a:prstClr val="black"/>
                                              </a:solidFill>
                                              <a:latin typeface="Cambria Math"/>
                                            </a:rPr>
                                            <m:t>𝑃𝐼𝑀𝐵</m:t>
                                          </m:r>
                                        </m:e>
                                        <m:sub>
                                          <m:r>
                                            <a:rPr lang="en-IE" sz="1100" i="1">
                                              <a:solidFill>
                                                <a:prstClr val="black"/>
                                              </a:solidFill>
                                              <a:latin typeface="Cambria Math"/>
                                            </a:rPr>
                                            <m:t>𝛾</m:t>
                                          </m:r>
                                        </m:sub>
                                      </m:sSub>
                                      <m:r>
                                        <a:rPr lang="en-IE" sz="1100" i="1">
                                          <a:solidFill>
                                            <a:prstClr val="black"/>
                                          </a:solidFill>
                                          <a:latin typeface="Cambria Math"/>
                                        </a:rPr>
                                        <m:t>,0</m:t>
                                      </m:r>
                                    </m:e>
                                  </m:d>
                                  <m:r>
                                    <a:rPr lang="en-IE" sz="1100" i="1">
                                      <a:solidFill>
                                        <a:prstClr val="black"/>
                                      </a:solidFill>
                                      <a:latin typeface="Cambria Math"/>
                                    </a:rPr>
                                    <m:t>×</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𝑄𝐴𝐵𝐿𝐹</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r>
                                        <a:rPr lang="en-IE" sz="1100" i="1">
                                          <a:solidFill>
                                            <a:prstClr val="black"/>
                                          </a:solidFill>
                                          <a:latin typeface="Cambria Math"/>
                                        </a:rPr>
                                        <m:t>𝑀𝑖𝑛</m:t>
                                      </m:r>
                                      <m:d>
                                        <m:dPr>
                                          <m:ctrlPr>
                                            <a:rPr lang="en-IE" sz="1100" i="1">
                                              <a:solidFill>
                                                <a:prstClr val="black"/>
                                              </a:solidFill>
                                              <a:latin typeface="Cambria Math"/>
                                            </a:rPr>
                                          </m:ctrlPr>
                                        </m:dPr>
                                        <m:e>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𝑄𝐴𝐵𝐵𝑃𝑂𝐿𝐹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m:t>
                                          </m:r>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𝑄𝐴𝐵𝐵𝐼𝐴𝑆</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𝑄𝐴𝐵𝑈𝑁𝐷𝐸𝐿</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srgbClr val="FF0000"/>
                                              </a:solidFill>
                                              <a:latin typeface="Cambria Math"/>
                                            </a:rPr>
                                            <m:t>, </m:t>
                                          </m:r>
                                          <m:sSub>
                                            <m:sSubPr>
                                              <m:ctrlPr>
                                                <a:rPr lang="en-IE" sz="1100" i="1">
                                                  <a:solidFill>
                                                    <a:srgbClr val="FF0000"/>
                                                  </a:solidFill>
                                                  <a:latin typeface="Cambria Math"/>
                                                </a:rPr>
                                              </m:ctrlPr>
                                            </m:sSubPr>
                                            <m:e>
                                              <m:r>
                                                <a:rPr lang="en-IE" sz="1100" i="1">
                                                  <a:solidFill>
                                                    <a:srgbClr val="FF0000"/>
                                                  </a:solidFill>
                                                  <a:latin typeface="Cambria Math"/>
                                                </a:rPr>
                                                <m:t>𝑄𝐴𝐵𝑁𝐹𝐿𝐹</m:t>
                                              </m:r>
                                            </m:e>
                                            <m:sub>
                                              <m:r>
                                                <a:rPr lang="en-IE" sz="1100" i="1">
                                                  <a:solidFill>
                                                    <a:srgbClr val="FF0000"/>
                                                  </a:solidFill>
                                                  <a:latin typeface="Cambria Math"/>
                                                </a:rPr>
                                                <m:t>𝑢𝑜𝑖</m:t>
                                              </m:r>
                                              <m:r>
                                                <a:rPr lang="en-IE" sz="1100" i="1">
                                                  <a:solidFill>
                                                    <a:srgbClr val="FF0000"/>
                                                  </a:solidFill>
                                                  <a:latin typeface="Cambria Math"/>
                                                </a:rPr>
                                                <m:t>𝛾</m:t>
                                              </m:r>
                                            </m:sub>
                                          </m:sSub>
                                          <m:r>
                                            <a:rPr lang="en-IE" sz="1100" i="1">
                                              <a:solidFill>
                                                <a:prstClr val="black"/>
                                              </a:solidFill>
                                              <a:latin typeface="Cambria Math"/>
                                            </a:rPr>
                                            <m:t>,</m:t>
                                          </m:r>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𝑄𝐴𝐵𝐶𝑈𝑅𝐿𝐿𝐹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𝑄𝐴𝐵𝑇𝑂𝑇𝑆𝑂𝐿𝐹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e>
                                      </m:d>
                                    </m:e>
                                  </m:d>
                                </m:e>
                              </m:d>
                            </m:e>
                          </m:nary>
                        </m:e>
                      </m:nary>
                    </m:oMath>
                  </m:oMathPara>
                </a14:m>
                <a:endParaRPr lang="en-IE" sz="1100" dirty="0">
                  <a:solidFill>
                    <a:prstClr val="black"/>
                  </a:solidFill>
                </a:endParaRPr>
              </a:p>
            </p:txBody>
          </p:sp>
        </mc:Choice>
        <mc:Fallback xmlns="">
          <p:sp>
            <p:nvSpPr>
              <p:cNvPr id="44" name="Rectangle 43"/>
              <p:cNvSpPr>
                <a:spLocks noRot="1" noChangeAspect="1" noMove="1" noResize="1" noEditPoints="1" noAdjustHandles="1" noChangeArrowheads="1" noChangeShapeType="1" noTextEdit="1"/>
              </p:cNvSpPr>
              <p:nvPr/>
            </p:nvSpPr>
            <p:spPr>
              <a:xfrm>
                <a:off x="0" y="4836400"/>
                <a:ext cx="9144000" cy="756426"/>
              </a:xfrm>
              <a:prstGeom prst="rect">
                <a:avLst/>
              </a:prstGeom>
              <a:blipFill>
                <a:blip r:embed="rId9"/>
                <a:stretch>
                  <a:fillRect t="-54032" b="-150806"/>
                </a:stretch>
              </a:blipFill>
            </p:spPr>
            <p:txBody>
              <a:bodyPr/>
              <a:lstStyle/>
              <a:p>
                <a:r>
                  <a:rPr lang="en-GB">
                    <a:noFill/>
                  </a:rPr>
                  <a:t> </a:t>
                </a:r>
              </a:p>
            </p:txBody>
          </p:sp>
        </mc:Fallback>
      </mc:AlternateContent>
      <p:sp>
        <p:nvSpPr>
          <p:cNvPr id="45" name="TextBox 48"/>
          <p:cNvSpPr txBox="1"/>
          <p:nvPr/>
        </p:nvSpPr>
        <p:spPr>
          <a:xfrm>
            <a:off x="440249" y="-533400"/>
            <a:ext cx="121039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b="1" dirty="0">
                <a:solidFill>
                  <a:srgbClr val="FF0000"/>
                </a:solidFill>
              </a:rPr>
              <a:t>SLT and ILT</a:t>
            </a:r>
            <a:endParaRPr lang="en-IE" dirty="0">
              <a:solidFill>
                <a:prstClr val="black"/>
              </a:solidFill>
            </a:endParaRPr>
          </a:p>
        </p:txBody>
      </p:sp>
    </p:spTree>
    <p:extLst>
      <p:ext uri="{BB962C8B-B14F-4D97-AF65-F5344CB8AC3E}">
        <p14:creationId xmlns:p14="http://schemas.microsoft.com/office/powerpoint/2010/main" val="1418273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5</a:t>
            </a:fld>
            <a:endParaRPr lang="en-IE" dirty="0">
              <a:solidFill>
                <a:prstClr val="black">
                  <a:tint val="75000"/>
                </a:prstClr>
              </a:solidFill>
            </a:endParaRPr>
          </a:p>
        </p:txBody>
      </p:sp>
      <p:graphicFrame>
        <p:nvGraphicFramePr>
          <p:cNvPr id="13" name="Diagram 12"/>
          <p:cNvGraphicFramePr/>
          <p:nvPr>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5" name="Content Placeholder 1"/>
          <p:cNvSpPr>
            <a:spLocks noGrp="1"/>
          </p:cNvSpPr>
          <p:nvPr>
            <p:ph idx="1"/>
          </p:nvPr>
        </p:nvSpPr>
        <p:spPr>
          <a:xfrm>
            <a:off x="457200" y="1295400"/>
            <a:ext cx="8229600" cy="4525963"/>
          </a:xfrm>
        </p:spPr>
        <p:txBody>
          <a:bodyPr>
            <a:normAutofit/>
          </a:bodyPr>
          <a:lstStyle/>
          <a:p>
            <a:pPr marL="0" indent="0">
              <a:buNone/>
            </a:pPr>
            <a:r>
              <a:rPr lang="en-IE" sz="1800" dirty="0"/>
              <a:t>Was any of that volume in non-firm range?</a:t>
            </a:r>
          </a:p>
        </p:txBody>
      </p:sp>
      <mc:AlternateContent xmlns:mc="http://schemas.openxmlformats.org/markup-compatibility/2006" xmlns:a14="http://schemas.microsoft.com/office/drawing/2010/main">
        <mc:Choice Requires="a14">
          <p:sp>
            <p:nvSpPr>
              <p:cNvPr id="46" name="Rectangle 45"/>
              <p:cNvSpPr/>
              <p:nvPr/>
            </p:nvSpPr>
            <p:spPr>
              <a:xfrm>
                <a:off x="0" y="4297513"/>
                <a:ext cx="9144000" cy="503086"/>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en-IE" sz="1100" i="1">
                              <a:solidFill>
                                <a:prstClr val="black"/>
                              </a:solidFill>
                              <a:latin typeface="Cambria Math"/>
                            </a:rPr>
                          </m:ctrlPr>
                        </m:sSubPr>
                        <m:e>
                          <m:r>
                            <a:rPr lang="en-IE" sz="1100" i="1">
                              <a:solidFill>
                                <a:prstClr val="black"/>
                              </a:solidFill>
                              <a:latin typeface="Cambria Math"/>
                            </a:rPr>
                            <m:t>𝐶𝑃𝑅𝐸𝑀𝐼𝑈𝑀</m:t>
                          </m:r>
                        </m:e>
                        <m:sub>
                          <m:r>
                            <a:rPr lang="en-IE" sz="1100" i="1">
                              <a:solidFill>
                                <a:prstClr val="black"/>
                              </a:solidFill>
                              <a:latin typeface="Cambria Math"/>
                            </a:rPr>
                            <m:t>𝑢</m:t>
                          </m:r>
                          <m:r>
                            <a:rPr lang="en-IE" sz="1100" i="1">
                              <a:solidFill>
                                <a:prstClr val="black"/>
                              </a:solidFill>
                              <a:latin typeface="Cambria Math"/>
                            </a:rPr>
                            <m:t>𝛾</m:t>
                          </m:r>
                        </m:sub>
                      </m:sSub>
                      <m:r>
                        <a:rPr lang="en-IE" sz="1100" i="1">
                          <a:solidFill>
                            <a:prstClr val="black"/>
                          </a:solidFill>
                          <a:latin typeface="Cambria Math"/>
                        </a:rPr>
                        <m:t>=</m:t>
                      </m:r>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𝑜</m:t>
                          </m:r>
                        </m:sub>
                        <m:sup/>
                        <m:e>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𝑖</m:t>
                              </m:r>
                            </m:sub>
                            <m:sup/>
                            <m:e>
                              <m:d>
                                <m:dPr>
                                  <m:ctrlPr>
                                    <a:rPr lang="en-IE" sz="1100" i="1">
                                      <a:solidFill>
                                        <a:prstClr val="black"/>
                                      </a:solidFill>
                                      <a:latin typeface="Cambria Math"/>
                                    </a:rPr>
                                  </m:ctrlPr>
                                </m:dPr>
                                <m:e>
                                  <m:r>
                                    <a:rPr lang="en-IE" sz="1100" i="1">
                                      <a:solidFill>
                                        <a:prstClr val="black"/>
                                      </a:solidFill>
                                      <a:latin typeface="Cambria Math"/>
                                    </a:rPr>
                                    <m:t>𝑀𝑎𝑥</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𝑃𝐵𝑂</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sSub>
                                        <m:sSubPr>
                                          <m:ctrlPr>
                                            <a:rPr lang="en-IE" sz="1100" i="1">
                                              <a:solidFill>
                                                <a:prstClr val="black"/>
                                              </a:solidFill>
                                              <a:latin typeface="Cambria Math"/>
                                            </a:rPr>
                                          </m:ctrlPr>
                                        </m:sSubPr>
                                        <m:e>
                                          <m:r>
                                            <a:rPr lang="en-IE" sz="1100" i="1">
                                              <a:solidFill>
                                                <a:prstClr val="black"/>
                                              </a:solidFill>
                                              <a:latin typeface="Cambria Math"/>
                                            </a:rPr>
                                            <m:t>𝑃𝐼𝑀𝐵</m:t>
                                          </m:r>
                                        </m:e>
                                        <m:sub>
                                          <m:r>
                                            <a:rPr lang="en-IE" sz="1100" i="1">
                                              <a:solidFill>
                                                <a:prstClr val="black"/>
                                              </a:solidFill>
                                              <a:latin typeface="Cambria Math"/>
                                            </a:rPr>
                                            <m:t>𝛾</m:t>
                                          </m:r>
                                        </m:sub>
                                      </m:sSub>
                                      <m:r>
                                        <a:rPr lang="en-IE" sz="1100" i="1">
                                          <a:solidFill>
                                            <a:prstClr val="black"/>
                                          </a:solidFill>
                                          <a:latin typeface="Cambria Math"/>
                                        </a:rPr>
                                        <m:t>, 0</m:t>
                                      </m:r>
                                    </m:e>
                                  </m:d>
                                  <m:r>
                                    <a:rPr lang="en-IE" sz="1100" i="1">
                                      <a:solidFill>
                                        <a:prstClr val="black"/>
                                      </a:solidFill>
                                      <a:latin typeface="Cambria Math"/>
                                    </a:rPr>
                                    <m:t>×</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𝑄𝐴𝑂𝐿𝐹</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r>
                                        <a:rPr lang="en-IE" sz="1100" i="1">
                                          <a:solidFill>
                                            <a:prstClr val="white">
                                              <a:lumMod val="75000"/>
                                            </a:prstClr>
                                          </a:solidFill>
                                          <a:latin typeface="Cambria Math"/>
                                        </a:rPr>
                                        <m:t> </m:t>
                                      </m:r>
                                      <m:r>
                                        <a:rPr lang="en-IE" sz="1100" i="1">
                                          <a:solidFill>
                                            <a:prstClr val="black"/>
                                          </a:solidFill>
                                          <a:latin typeface="Cambria Math"/>
                                        </a:rPr>
                                        <m:t>𝑀𝑎𝑥</m:t>
                                      </m:r>
                                      <m:d>
                                        <m:dPr>
                                          <m:ctrlPr>
                                            <a:rPr lang="en-IE" sz="1100" i="1">
                                              <a:solidFill>
                                                <a:prstClr val="black"/>
                                              </a:solidFill>
                                              <a:latin typeface="Cambria Math"/>
                                            </a:rPr>
                                          </m:ctrlPr>
                                        </m:dPr>
                                        <m:e>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𝑄𝐴𝑂𝑂𝑃𝑂𝐿𝐹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m:t>
                                          </m:r>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𝑄𝐴𝑂𝐵𝐼𝐴𝑆</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𝑄𝐴𝑂𝑈𝑁𝐷𝐸𝐿</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𝑄𝐴𝑂𝑇𝑂𝑇𝑆𝑂𝐿𝐹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e>
                                      </m:d>
                                    </m:e>
                                  </m:d>
                                </m:e>
                              </m:d>
                            </m:e>
                          </m:nary>
                        </m:e>
                      </m:nary>
                    </m:oMath>
                  </m:oMathPara>
                </a14:m>
                <a:endParaRPr lang="en-IE" sz="1100" dirty="0">
                  <a:solidFill>
                    <a:prstClr val="black"/>
                  </a:solidFill>
                </a:endParaRPr>
              </a:p>
            </p:txBody>
          </p:sp>
        </mc:Choice>
        <mc:Fallback xmlns="">
          <p:sp>
            <p:nvSpPr>
              <p:cNvPr id="46" name="Rectangle 45"/>
              <p:cNvSpPr>
                <a:spLocks noRot="1" noChangeAspect="1" noMove="1" noResize="1" noEditPoints="1" noAdjustHandles="1" noChangeArrowheads="1" noChangeShapeType="1" noTextEdit="1"/>
              </p:cNvSpPr>
              <p:nvPr/>
            </p:nvSpPr>
            <p:spPr>
              <a:xfrm>
                <a:off x="0" y="4297513"/>
                <a:ext cx="9144000" cy="503086"/>
              </a:xfrm>
              <a:prstGeom prst="rect">
                <a:avLst/>
              </a:prstGeom>
              <a:blipFill>
                <a:blip r:embed="rId8"/>
                <a:stretch>
                  <a:fillRect t="-115854" b="-1609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Rectangle 46"/>
              <p:cNvSpPr/>
              <p:nvPr/>
            </p:nvSpPr>
            <p:spPr>
              <a:xfrm>
                <a:off x="0" y="4836400"/>
                <a:ext cx="9144000" cy="756426"/>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en-IE" sz="1100" i="1">
                              <a:solidFill>
                                <a:prstClr val="black"/>
                              </a:solidFill>
                              <a:latin typeface="Cambria Math"/>
                            </a:rPr>
                          </m:ctrlPr>
                        </m:sSubPr>
                        <m:e>
                          <m:r>
                            <a:rPr lang="en-IE" sz="1100" i="1">
                              <a:solidFill>
                                <a:prstClr val="black"/>
                              </a:solidFill>
                              <a:latin typeface="Cambria Math"/>
                            </a:rPr>
                            <m:t>𝐶𝐷𝐼𝑆𝐶𝑂𝑈𝑁𝑇</m:t>
                          </m:r>
                        </m:e>
                        <m:sub>
                          <m:r>
                            <a:rPr lang="en-IE" sz="1100" i="1">
                              <a:solidFill>
                                <a:prstClr val="black"/>
                              </a:solidFill>
                              <a:latin typeface="Cambria Math"/>
                            </a:rPr>
                            <m:t>𝑢</m:t>
                          </m:r>
                          <m:r>
                            <a:rPr lang="en-IE" sz="1100" i="1">
                              <a:solidFill>
                                <a:prstClr val="black"/>
                              </a:solidFill>
                              <a:latin typeface="Cambria Math"/>
                            </a:rPr>
                            <m:t>𝛾</m:t>
                          </m:r>
                        </m:sub>
                      </m:sSub>
                      <m:r>
                        <a:rPr lang="en-IE" sz="1100" i="1">
                          <a:solidFill>
                            <a:prstClr val="black"/>
                          </a:solidFill>
                          <a:latin typeface="Cambria Math"/>
                        </a:rPr>
                        <m:t>=</m:t>
                      </m:r>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𝑜</m:t>
                          </m:r>
                        </m:sub>
                        <m:sup/>
                        <m:e>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𝑖</m:t>
                              </m:r>
                            </m:sub>
                            <m:sup/>
                            <m:e>
                              <m:d>
                                <m:dPr>
                                  <m:ctrlPr>
                                    <a:rPr lang="en-IE" sz="1100" i="1">
                                      <a:solidFill>
                                        <a:prstClr val="black"/>
                                      </a:solidFill>
                                      <a:latin typeface="Cambria Math"/>
                                    </a:rPr>
                                  </m:ctrlPr>
                                </m:dPr>
                                <m:e>
                                  <m:r>
                                    <a:rPr lang="en-IE" sz="1100" i="1">
                                      <a:solidFill>
                                        <a:prstClr val="black"/>
                                      </a:solidFill>
                                      <a:latin typeface="Cambria Math"/>
                                    </a:rPr>
                                    <m:t>𝑀𝑖𝑛</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𝑃𝐵𝑂</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sSub>
                                        <m:sSubPr>
                                          <m:ctrlPr>
                                            <a:rPr lang="en-IE" sz="1100" i="1">
                                              <a:solidFill>
                                                <a:prstClr val="black"/>
                                              </a:solidFill>
                                              <a:latin typeface="Cambria Math"/>
                                            </a:rPr>
                                          </m:ctrlPr>
                                        </m:sSubPr>
                                        <m:e>
                                          <m:r>
                                            <a:rPr lang="en-IE" sz="1100" i="1">
                                              <a:solidFill>
                                                <a:prstClr val="black"/>
                                              </a:solidFill>
                                              <a:latin typeface="Cambria Math"/>
                                            </a:rPr>
                                            <m:t>𝑃𝐼𝑀𝐵</m:t>
                                          </m:r>
                                        </m:e>
                                        <m:sub>
                                          <m:r>
                                            <a:rPr lang="en-IE" sz="1100" i="1">
                                              <a:solidFill>
                                                <a:prstClr val="black"/>
                                              </a:solidFill>
                                              <a:latin typeface="Cambria Math"/>
                                            </a:rPr>
                                            <m:t>𝛾</m:t>
                                          </m:r>
                                        </m:sub>
                                      </m:sSub>
                                      <m:r>
                                        <a:rPr lang="en-IE" sz="1100" i="1">
                                          <a:solidFill>
                                            <a:prstClr val="black"/>
                                          </a:solidFill>
                                          <a:latin typeface="Cambria Math"/>
                                        </a:rPr>
                                        <m:t>,0</m:t>
                                      </m:r>
                                    </m:e>
                                  </m:d>
                                  <m:r>
                                    <a:rPr lang="en-IE" sz="1100" i="1">
                                      <a:solidFill>
                                        <a:prstClr val="black"/>
                                      </a:solidFill>
                                      <a:latin typeface="Cambria Math"/>
                                    </a:rPr>
                                    <m:t>×</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𝑄𝐴𝐵𝐿𝐹</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r>
                                        <a:rPr lang="en-IE" sz="1100" i="1">
                                          <a:solidFill>
                                            <a:prstClr val="black"/>
                                          </a:solidFill>
                                          <a:latin typeface="Cambria Math"/>
                                        </a:rPr>
                                        <m:t>𝑀𝑖𝑛</m:t>
                                      </m:r>
                                      <m:d>
                                        <m:dPr>
                                          <m:ctrlPr>
                                            <a:rPr lang="en-IE" sz="1100" i="1">
                                              <a:solidFill>
                                                <a:prstClr val="black"/>
                                              </a:solidFill>
                                              <a:latin typeface="Cambria Math"/>
                                            </a:rPr>
                                          </m:ctrlPr>
                                        </m:dPr>
                                        <m:e>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𝑄𝐴𝐵𝐵𝑃𝑂𝐿𝐹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m:t>
                                          </m:r>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𝑄𝐴𝐵𝐵𝐼𝐴𝑆</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𝑄𝐴𝐵𝑈𝑁𝐷𝐸𝐿</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srgbClr val="FF0000"/>
                                              </a:solidFill>
                                              <a:latin typeface="Cambria Math"/>
                                            </a:rPr>
                                            <m:t>, </m:t>
                                          </m:r>
                                          <m:sSub>
                                            <m:sSubPr>
                                              <m:ctrlPr>
                                                <a:rPr lang="en-IE" sz="1100" i="1">
                                                  <a:solidFill>
                                                    <a:srgbClr val="FF0000"/>
                                                  </a:solidFill>
                                                  <a:latin typeface="Cambria Math"/>
                                                </a:rPr>
                                              </m:ctrlPr>
                                            </m:sSubPr>
                                            <m:e>
                                              <m:r>
                                                <a:rPr lang="en-IE" sz="1100" i="1">
                                                  <a:solidFill>
                                                    <a:srgbClr val="FF0000"/>
                                                  </a:solidFill>
                                                  <a:latin typeface="Cambria Math"/>
                                                </a:rPr>
                                                <m:t>𝑄𝐴𝐵𝑁𝐹𝐿𝐹</m:t>
                                              </m:r>
                                            </m:e>
                                            <m:sub>
                                              <m:r>
                                                <a:rPr lang="en-IE" sz="1100" i="1">
                                                  <a:solidFill>
                                                    <a:srgbClr val="FF0000"/>
                                                  </a:solidFill>
                                                  <a:latin typeface="Cambria Math"/>
                                                </a:rPr>
                                                <m:t>𝑢𝑜𝑖</m:t>
                                              </m:r>
                                              <m:r>
                                                <a:rPr lang="en-IE" sz="1100" i="1">
                                                  <a:solidFill>
                                                    <a:srgbClr val="FF0000"/>
                                                  </a:solidFill>
                                                  <a:latin typeface="Cambria Math"/>
                                                </a:rPr>
                                                <m:t>𝛾</m:t>
                                              </m:r>
                                            </m:sub>
                                          </m:sSub>
                                          <m:r>
                                            <a:rPr lang="en-IE" sz="1100" i="1">
                                              <a:solidFill>
                                                <a:prstClr val="black"/>
                                              </a:solidFill>
                                              <a:latin typeface="Cambria Math"/>
                                            </a:rPr>
                                            <m:t>,</m:t>
                                          </m:r>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𝑄𝐴𝐵𝐶𝑈𝑅𝐿𝐿𝐹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𝑄𝐴𝐵𝑇𝑂𝑇𝑆𝑂𝐿𝐹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e>
                                      </m:d>
                                    </m:e>
                                  </m:d>
                                </m:e>
                              </m:d>
                            </m:e>
                          </m:nary>
                        </m:e>
                      </m:nary>
                    </m:oMath>
                  </m:oMathPara>
                </a14:m>
                <a:endParaRPr lang="en-IE" sz="1100" dirty="0">
                  <a:solidFill>
                    <a:prstClr val="black"/>
                  </a:solidFill>
                </a:endParaRPr>
              </a:p>
            </p:txBody>
          </p:sp>
        </mc:Choice>
        <mc:Fallback xmlns="">
          <p:sp>
            <p:nvSpPr>
              <p:cNvPr id="47" name="Rectangle 46"/>
              <p:cNvSpPr>
                <a:spLocks noRot="1" noChangeAspect="1" noMove="1" noResize="1" noEditPoints="1" noAdjustHandles="1" noChangeArrowheads="1" noChangeShapeType="1" noTextEdit="1"/>
              </p:cNvSpPr>
              <p:nvPr/>
            </p:nvSpPr>
            <p:spPr>
              <a:xfrm>
                <a:off x="0" y="4836400"/>
                <a:ext cx="9144000" cy="756426"/>
              </a:xfrm>
              <a:prstGeom prst="rect">
                <a:avLst/>
              </a:prstGeom>
              <a:blipFill>
                <a:blip r:embed="rId9"/>
                <a:stretch>
                  <a:fillRect t="-54032" b="-150806"/>
                </a:stretch>
              </a:blipFill>
            </p:spPr>
            <p:txBody>
              <a:bodyPr/>
              <a:lstStyle/>
              <a:p>
                <a:r>
                  <a:rPr lang="en-GB">
                    <a:noFill/>
                  </a:rPr>
                  <a:t> </a:t>
                </a:r>
              </a:p>
            </p:txBody>
          </p:sp>
        </mc:Fallback>
      </mc:AlternateContent>
      <p:grpSp>
        <p:nvGrpSpPr>
          <p:cNvPr id="48" name="Group 47"/>
          <p:cNvGrpSpPr/>
          <p:nvPr/>
        </p:nvGrpSpPr>
        <p:grpSpPr>
          <a:xfrm>
            <a:off x="1797072" y="1981200"/>
            <a:ext cx="4880610" cy="2143661"/>
            <a:chOff x="1797072" y="2057401"/>
            <a:chExt cx="4880610" cy="2143661"/>
          </a:xfrm>
        </p:grpSpPr>
        <p:grpSp>
          <p:nvGrpSpPr>
            <p:cNvPr id="49" name="Group 48"/>
            <p:cNvGrpSpPr/>
            <p:nvPr/>
          </p:nvGrpSpPr>
          <p:grpSpPr>
            <a:xfrm>
              <a:off x="1797072" y="2057401"/>
              <a:ext cx="4880610" cy="2143661"/>
              <a:chOff x="1797072" y="2057401"/>
              <a:chExt cx="4880610" cy="2143661"/>
            </a:xfrm>
          </p:grpSpPr>
          <p:grpSp>
            <p:nvGrpSpPr>
              <p:cNvPr id="52" name="Group 51"/>
              <p:cNvGrpSpPr/>
              <p:nvPr/>
            </p:nvGrpSpPr>
            <p:grpSpPr>
              <a:xfrm>
                <a:off x="1797072" y="2057401"/>
                <a:ext cx="4880610" cy="2143661"/>
                <a:chOff x="1797072" y="2057401"/>
                <a:chExt cx="4880610" cy="2143661"/>
              </a:xfrm>
            </p:grpSpPr>
            <p:grpSp>
              <p:nvGrpSpPr>
                <p:cNvPr id="56" name="Group 55"/>
                <p:cNvGrpSpPr/>
                <p:nvPr/>
              </p:nvGrpSpPr>
              <p:grpSpPr>
                <a:xfrm>
                  <a:off x="1797072" y="2057401"/>
                  <a:ext cx="4880610" cy="2143661"/>
                  <a:chOff x="0" y="304801"/>
                  <a:chExt cx="4880610" cy="2143661"/>
                </a:xfrm>
              </p:grpSpPr>
              <p:cxnSp>
                <p:nvCxnSpPr>
                  <p:cNvPr id="58" name="Straight Connector 57"/>
                  <p:cNvCxnSpPr/>
                  <p:nvPr/>
                </p:nvCxnSpPr>
                <p:spPr>
                  <a:xfrm flipH="1" flipV="1">
                    <a:off x="534390" y="1947553"/>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534390" y="1662545"/>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522514" y="1270659"/>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534390" y="831272"/>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flipV="1">
                    <a:off x="522514" y="510638"/>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63" name="Group 62"/>
                  <p:cNvGrpSpPr/>
                  <p:nvPr/>
                </p:nvGrpSpPr>
                <p:grpSpPr>
                  <a:xfrm>
                    <a:off x="0" y="304801"/>
                    <a:ext cx="4880610" cy="2143661"/>
                    <a:chOff x="0" y="304801"/>
                    <a:chExt cx="4880610" cy="2143661"/>
                  </a:xfrm>
                </p:grpSpPr>
                <p:grpSp>
                  <p:nvGrpSpPr>
                    <p:cNvPr id="64" name="Group 63"/>
                    <p:cNvGrpSpPr/>
                    <p:nvPr/>
                  </p:nvGrpSpPr>
                  <p:grpSpPr>
                    <a:xfrm>
                      <a:off x="0" y="304801"/>
                      <a:ext cx="4880610" cy="2143661"/>
                      <a:chOff x="0" y="304845"/>
                      <a:chExt cx="4880759" cy="2143966"/>
                    </a:xfrm>
                  </p:grpSpPr>
                  <p:grpSp>
                    <p:nvGrpSpPr>
                      <p:cNvPr id="70" name="Group 69"/>
                      <p:cNvGrpSpPr/>
                      <p:nvPr/>
                    </p:nvGrpSpPr>
                    <p:grpSpPr>
                      <a:xfrm>
                        <a:off x="59377" y="381054"/>
                        <a:ext cx="4412371" cy="2067757"/>
                        <a:chOff x="0" y="214800"/>
                        <a:chExt cx="4412371" cy="2067757"/>
                      </a:xfrm>
                    </p:grpSpPr>
                    <p:cxnSp>
                      <p:nvCxnSpPr>
                        <p:cNvPr id="72" name="Straight Connector 71"/>
                        <p:cNvCxnSpPr/>
                        <p:nvPr/>
                      </p:nvCxnSpPr>
                      <p:spPr>
                        <a:xfrm>
                          <a:off x="463153" y="214800"/>
                          <a:ext cx="11860" cy="16965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flipV="1">
                          <a:off x="475013" y="1923802"/>
                          <a:ext cx="36804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flipV="1">
                          <a:off x="475013" y="574148"/>
                          <a:ext cx="368046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1852551" y="1366349"/>
                          <a:ext cx="2302411" cy="0"/>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3787826" y="214800"/>
                          <a:ext cx="403" cy="20642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950258" y="574148"/>
                          <a:ext cx="902294" cy="79601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8" name="Text Box 2"/>
                        <p:cNvSpPr txBox="1">
                          <a:spLocks noChangeArrowheads="1"/>
                        </p:cNvSpPr>
                        <p:nvPr/>
                      </p:nvSpPr>
                      <p:spPr bwMode="auto">
                        <a:xfrm>
                          <a:off x="2066306" y="2006930"/>
                          <a:ext cx="285123" cy="275627"/>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l-GR" sz="1100" dirty="0">
                              <a:solidFill>
                                <a:prstClr val="black"/>
                              </a:solidFill>
                              <a:ea typeface="Times New Roman"/>
                              <a:cs typeface="Times New Roman"/>
                            </a:rPr>
                            <a:t>γ</a:t>
                          </a:r>
                          <a:endParaRPr lang="en-IE" sz="1100" dirty="0">
                            <a:solidFill>
                              <a:prstClr val="black"/>
                            </a:solidFill>
                            <a:ea typeface="Times New Roman"/>
                            <a:cs typeface="Times New Roman"/>
                          </a:endParaRPr>
                        </a:p>
                      </p:txBody>
                    </p:sp>
                    <p:sp>
                      <p:nvSpPr>
                        <p:cNvPr id="79" name="Text Box 2"/>
                        <p:cNvSpPr txBox="1">
                          <a:spLocks noChangeArrowheads="1"/>
                        </p:cNvSpPr>
                        <p:nvPr/>
                      </p:nvSpPr>
                      <p:spPr bwMode="auto">
                        <a:xfrm>
                          <a:off x="0" y="546265"/>
                          <a:ext cx="474993" cy="27181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MW</a:t>
                          </a:r>
                        </a:p>
                      </p:txBody>
                    </p:sp>
                    <p:sp>
                      <p:nvSpPr>
                        <p:cNvPr id="80" name="Text Box 2"/>
                        <p:cNvSpPr txBox="1">
                          <a:spLocks noChangeArrowheads="1"/>
                        </p:cNvSpPr>
                        <p:nvPr/>
                      </p:nvSpPr>
                      <p:spPr bwMode="auto">
                        <a:xfrm>
                          <a:off x="3806730" y="301175"/>
                          <a:ext cx="605641" cy="275627"/>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4BACC6"/>
                              </a:solidFill>
                              <a:ea typeface="Times New Roman"/>
                              <a:cs typeface="Times New Roman"/>
                            </a:rPr>
                            <a:t>qFPN</a:t>
                          </a:r>
                        </a:p>
                      </p:txBody>
                    </p:sp>
                    <p:sp>
                      <p:nvSpPr>
                        <p:cNvPr id="81" name="Text Box 2"/>
                        <p:cNvSpPr txBox="1">
                          <a:spLocks noChangeArrowheads="1"/>
                        </p:cNvSpPr>
                        <p:nvPr/>
                      </p:nvSpPr>
                      <p:spPr bwMode="auto">
                        <a:xfrm>
                          <a:off x="3871356" y="2018805"/>
                          <a:ext cx="522514" cy="260210"/>
                        </a:xfrm>
                        <a:prstGeom prst="rect">
                          <a:avLst/>
                        </a:prstGeom>
                        <a:noFill/>
                        <a:ln w="9525">
                          <a:noFill/>
                          <a:miter lim="800000"/>
                          <a:headEnd/>
                          <a:tailEnd/>
                        </a:ln>
                      </p:spPr>
                      <p:txBody>
                        <a:bodyPr rot="0" vert="horz" wrap="square" lIns="91440" tIns="45720" rIns="91440" bIns="45720" anchor="t" anchorCtr="0">
                          <a:noAutofit/>
                        </a:bodyPr>
                        <a:lstStyle/>
                        <a:p>
                          <a:pPr algn="just">
                            <a:lnSpc>
                              <a:spcPct val="115000"/>
                            </a:lnSpc>
                            <a:spcBef>
                              <a:spcPts val="1000"/>
                            </a:spcBef>
                          </a:pPr>
                          <a:r>
                            <a:rPr lang="el-GR" sz="1100" dirty="0">
                              <a:solidFill>
                                <a:prstClr val="black"/>
                              </a:solidFill>
                              <a:ea typeface="Times New Roman"/>
                              <a:cs typeface="Times New Roman"/>
                            </a:rPr>
                            <a:t>γ</a:t>
                          </a:r>
                          <a:r>
                            <a:rPr lang="en-IE" sz="1100" dirty="0">
                              <a:solidFill>
                                <a:prstClr val="black"/>
                              </a:solidFill>
                              <a:ea typeface="Times New Roman"/>
                              <a:cs typeface="Times New Roman"/>
                            </a:rPr>
                            <a:t> + 1</a:t>
                          </a:r>
                        </a:p>
                      </p:txBody>
                    </p:sp>
                  </p:grpSp>
                  <p:sp>
                    <p:nvSpPr>
                      <p:cNvPr id="71" name="Rectangle 70"/>
                      <p:cNvSpPr/>
                      <p:nvPr/>
                    </p:nvSpPr>
                    <p:spPr>
                      <a:xfrm>
                        <a:off x="0" y="304845"/>
                        <a:ext cx="4880759" cy="21404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sp>
                  <p:nvSpPr>
                    <p:cNvPr id="65" name="Text Box 2"/>
                    <p:cNvSpPr txBox="1">
                      <a:spLocks noChangeArrowheads="1"/>
                    </p:cNvSpPr>
                    <p:nvPr/>
                  </p:nvSpPr>
                  <p:spPr bwMode="auto">
                    <a:xfrm>
                      <a:off x="4215740" y="187630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1</a:t>
                      </a:r>
                    </a:p>
                  </p:txBody>
                </p:sp>
                <p:sp>
                  <p:nvSpPr>
                    <p:cNvPr id="66" name="Text Box 2"/>
                    <p:cNvSpPr txBox="1">
                      <a:spLocks noChangeArrowheads="1"/>
                    </p:cNvSpPr>
                    <p:nvPr/>
                  </p:nvSpPr>
                  <p:spPr bwMode="auto">
                    <a:xfrm>
                      <a:off x="4227616" y="167442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2</a:t>
                      </a:r>
                    </a:p>
                  </p:txBody>
                </p:sp>
                <p:sp>
                  <p:nvSpPr>
                    <p:cNvPr id="67" name="Text Box 2"/>
                    <p:cNvSpPr txBox="1">
                      <a:spLocks noChangeArrowheads="1"/>
                    </p:cNvSpPr>
                    <p:nvPr/>
                  </p:nvSpPr>
                  <p:spPr bwMode="auto">
                    <a:xfrm>
                      <a:off x="4227616" y="131816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3</a:t>
                      </a:r>
                    </a:p>
                  </p:txBody>
                </p:sp>
                <p:sp>
                  <p:nvSpPr>
                    <p:cNvPr id="68" name="Text Box 2"/>
                    <p:cNvSpPr txBox="1">
                      <a:spLocks noChangeArrowheads="1"/>
                    </p:cNvSpPr>
                    <p:nvPr/>
                  </p:nvSpPr>
                  <p:spPr bwMode="auto">
                    <a:xfrm>
                      <a:off x="4227616" y="890649"/>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4</a:t>
                      </a:r>
                    </a:p>
                  </p:txBody>
                </p:sp>
                <p:sp>
                  <p:nvSpPr>
                    <p:cNvPr id="69" name="Text Box 2"/>
                    <p:cNvSpPr txBox="1">
                      <a:spLocks noChangeArrowheads="1"/>
                    </p:cNvSpPr>
                    <p:nvPr/>
                  </p:nvSpPr>
                  <p:spPr bwMode="auto">
                    <a:xfrm>
                      <a:off x="4227616" y="558140"/>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5</a:t>
                      </a:r>
                    </a:p>
                  </p:txBody>
                </p:sp>
              </p:grpSp>
            </p:grpSp>
            <p:sp>
              <p:nvSpPr>
                <p:cNvPr id="57" name="Text Box 2"/>
                <p:cNvSpPr txBox="1">
                  <a:spLocks noChangeArrowheads="1"/>
                </p:cNvSpPr>
                <p:nvPr/>
              </p:nvSpPr>
              <p:spPr bwMode="auto">
                <a:xfrm>
                  <a:off x="5626100" y="2994127"/>
                  <a:ext cx="605623" cy="27558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FF0000"/>
                      </a:solidFill>
                      <a:ea typeface="Times New Roman"/>
                      <a:cs typeface="Times New Roman"/>
                    </a:rPr>
                    <a:t>qD</a:t>
                  </a:r>
                </a:p>
              </p:txBody>
            </p:sp>
          </p:grpSp>
          <p:sp>
            <p:nvSpPr>
              <p:cNvPr id="53" name="Freeform 5"/>
              <p:cNvSpPr/>
              <p:nvPr/>
            </p:nvSpPr>
            <p:spPr>
              <a:xfrm>
                <a:off x="3479800" y="3041650"/>
                <a:ext cx="2146300" cy="222250"/>
              </a:xfrm>
              <a:custGeom>
                <a:avLst/>
                <a:gdLst>
                  <a:gd name="connsiteX0" fmla="*/ 0 w 2146300"/>
                  <a:gd name="connsiteY0" fmla="*/ 0 h 215900"/>
                  <a:gd name="connsiteX1" fmla="*/ 241300 w 2146300"/>
                  <a:gd name="connsiteY1" fmla="*/ 215900 h 215900"/>
                  <a:gd name="connsiteX2" fmla="*/ 2146300 w 2146300"/>
                  <a:gd name="connsiteY2" fmla="*/ 215900 h 215900"/>
                  <a:gd name="connsiteX3" fmla="*/ 2146300 w 2146300"/>
                  <a:gd name="connsiteY3" fmla="*/ 0 h 215900"/>
                  <a:gd name="connsiteX4" fmla="*/ 0 w 2146300"/>
                  <a:gd name="connsiteY4" fmla="*/ 0 h 215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6300" h="215900">
                    <a:moveTo>
                      <a:pt x="0" y="0"/>
                    </a:moveTo>
                    <a:lnTo>
                      <a:pt x="241300" y="215900"/>
                    </a:lnTo>
                    <a:lnTo>
                      <a:pt x="2146300" y="215900"/>
                    </a:lnTo>
                    <a:lnTo>
                      <a:pt x="2146300" y="0"/>
                    </a:lnTo>
                    <a:lnTo>
                      <a:pt x="0" y="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54" name="Freeform 8"/>
              <p:cNvSpPr/>
              <p:nvPr/>
            </p:nvSpPr>
            <p:spPr>
              <a:xfrm>
                <a:off x="2971800" y="2607470"/>
                <a:ext cx="2667000" cy="396080"/>
              </a:xfrm>
              <a:custGeom>
                <a:avLst/>
                <a:gdLst>
                  <a:gd name="connsiteX0" fmla="*/ 0 w 2667000"/>
                  <a:gd name="connsiteY0" fmla="*/ 0 h 431800"/>
                  <a:gd name="connsiteX1" fmla="*/ 482600 w 2667000"/>
                  <a:gd name="connsiteY1" fmla="*/ 431800 h 431800"/>
                  <a:gd name="connsiteX2" fmla="*/ 2667000 w 2667000"/>
                  <a:gd name="connsiteY2" fmla="*/ 431800 h 431800"/>
                  <a:gd name="connsiteX3" fmla="*/ 2667000 w 2667000"/>
                  <a:gd name="connsiteY3" fmla="*/ 12700 h 431800"/>
                  <a:gd name="connsiteX4" fmla="*/ 0 w 2667000"/>
                  <a:gd name="connsiteY4" fmla="*/ 0 h 431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7000" h="431800">
                    <a:moveTo>
                      <a:pt x="0" y="0"/>
                    </a:moveTo>
                    <a:lnTo>
                      <a:pt x="482600" y="431800"/>
                    </a:lnTo>
                    <a:lnTo>
                      <a:pt x="2667000" y="431800"/>
                    </a:lnTo>
                    <a:lnTo>
                      <a:pt x="2667000" y="12700"/>
                    </a:lnTo>
                    <a:lnTo>
                      <a:pt x="0" y="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55" name="Freeform 10"/>
              <p:cNvSpPr/>
              <p:nvPr/>
            </p:nvSpPr>
            <p:spPr>
              <a:xfrm>
                <a:off x="2857500" y="2495550"/>
                <a:ext cx="2781300" cy="69850"/>
              </a:xfrm>
              <a:custGeom>
                <a:avLst/>
                <a:gdLst>
                  <a:gd name="connsiteX0" fmla="*/ 0 w 2781300"/>
                  <a:gd name="connsiteY0" fmla="*/ 6350 h 88900"/>
                  <a:gd name="connsiteX1" fmla="*/ 88900 w 2781300"/>
                  <a:gd name="connsiteY1" fmla="*/ 82550 h 88900"/>
                  <a:gd name="connsiteX2" fmla="*/ 2781300 w 2781300"/>
                  <a:gd name="connsiteY2" fmla="*/ 88900 h 88900"/>
                  <a:gd name="connsiteX3" fmla="*/ 2781300 w 2781300"/>
                  <a:gd name="connsiteY3" fmla="*/ 0 h 88900"/>
                  <a:gd name="connsiteX4" fmla="*/ 0 w 2781300"/>
                  <a:gd name="connsiteY4" fmla="*/ 6350 h 88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1300" h="88900">
                    <a:moveTo>
                      <a:pt x="0" y="6350"/>
                    </a:moveTo>
                    <a:lnTo>
                      <a:pt x="88900" y="82550"/>
                    </a:lnTo>
                    <a:lnTo>
                      <a:pt x="2781300" y="88900"/>
                    </a:lnTo>
                    <a:lnTo>
                      <a:pt x="2781300" y="0"/>
                    </a:lnTo>
                    <a:lnTo>
                      <a:pt x="0" y="635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cxnSp>
          <p:nvCxnSpPr>
            <p:cNvPr id="50" name="Straight Connector 49"/>
            <p:cNvCxnSpPr/>
            <p:nvPr/>
          </p:nvCxnSpPr>
          <p:spPr>
            <a:xfrm flipH="1" flipV="1">
              <a:off x="2309109" y="2878461"/>
              <a:ext cx="3679825" cy="0"/>
            </a:xfrm>
            <a:prstGeom prst="line">
              <a:avLst/>
            </a:prstGeom>
            <a:ln w="38100">
              <a:solidFill>
                <a:schemeClr val="accent6"/>
              </a:solidFill>
              <a:prstDash val="lgDash"/>
            </a:ln>
          </p:spPr>
          <p:style>
            <a:lnRef idx="1">
              <a:schemeClr val="accent1"/>
            </a:lnRef>
            <a:fillRef idx="0">
              <a:schemeClr val="accent1"/>
            </a:fillRef>
            <a:effectRef idx="0">
              <a:schemeClr val="accent1"/>
            </a:effectRef>
            <a:fontRef idx="minor">
              <a:schemeClr val="tx1"/>
            </a:fontRef>
          </p:style>
        </p:cxnSp>
        <p:sp>
          <p:nvSpPr>
            <p:cNvPr id="51" name="Text Box 2"/>
            <p:cNvSpPr txBox="1">
              <a:spLocks noChangeArrowheads="1"/>
            </p:cNvSpPr>
            <p:nvPr/>
          </p:nvSpPr>
          <p:spPr bwMode="auto">
            <a:xfrm>
              <a:off x="2503865" y="2643249"/>
              <a:ext cx="605622" cy="27558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F79646"/>
                  </a:solidFill>
                  <a:ea typeface="Times New Roman"/>
                  <a:cs typeface="Times New Roman"/>
                </a:rPr>
                <a:t>qFAQ</a:t>
              </a:r>
            </a:p>
          </p:txBody>
        </p:sp>
      </p:grpSp>
      <p:sp>
        <p:nvSpPr>
          <p:cNvPr id="43" name="TextBox 48"/>
          <p:cNvSpPr txBox="1"/>
          <p:nvPr/>
        </p:nvSpPr>
        <p:spPr>
          <a:xfrm>
            <a:off x="-1371600" y="-424934"/>
            <a:ext cx="121039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b="1" dirty="0">
                <a:solidFill>
                  <a:srgbClr val="FF0000"/>
                </a:solidFill>
              </a:rPr>
              <a:t>SLT and ILT</a:t>
            </a:r>
            <a:endParaRPr lang="en-IE" dirty="0">
              <a:solidFill>
                <a:prstClr val="black"/>
              </a:solidFill>
            </a:endParaRPr>
          </a:p>
        </p:txBody>
      </p:sp>
    </p:spTree>
    <p:extLst>
      <p:ext uri="{BB962C8B-B14F-4D97-AF65-F5344CB8AC3E}">
        <p14:creationId xmlns:p14="http://schemas.microsoft.com/office/powerpoint/2010/main" val="1359668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6</a:t>
            </a:fld>
            <a:endParaRPr lang="en-IE" dirty="0">
              <a:solidFill>
                <a:prstClr val="black">
                  <a:tint val="75000"/>
                </a:prstClr>
              </a:solidFill>
            </a:endParaRPr>
          </a:p>
        </p:txBody>
      </p:sp>
      <p:graphicFrame>
        <p:nvGraphicFramePr>
          <p:cNvPr id="13" name="Diagram 12"/>
          <p:cNvGraphicFramePr/>
          <p:nvPr>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1"/>
          <p:cNvSpPr>
            <a:spLocks noGrp="1"/>
          </p:cNvSpPr>
          <p:nvPr>
            <p:ph idx="1"/>
          </p:nvPr>
        </p:nvSpPr>
        <p:spPr>
          <a:xfrm>
            <a:off x="457200" y="1295400"/>
            <a:ext cx="8229600" cy="4525963"/>
          </a:xfrm>
        </p:spPr>
        <p:txBody>
          <a:bodyPr>
            <a:normAutofit/>
          </a:bodyPr>
          <a:lstStyle/>
          <a:p>
            <a:pPr marL="0" indent="0">
              <a:buNone/>
            </a:pPr>
            <a:r>
              <a:rPr lang="en-IE" sz="1800" dirty="0"/>
              <a:t>Was any of that volume in non-firm range?</a:t>
            </a:r>
          </a:p>
        </p:txBody>
      </p:sp>
      <mc:AlternateContent xmlns:mc="http://schemas.openxmlformats.org/markup-compatibility/2006" xmlns:a14="http://schemas.microsoft.com/office/drawing/2010/main">
        <mc:Choice Requires="a14">
          <p:sp>
            <p:nvSpPr>
              <p:cNvPr id="10" name="Rectangle 9"/>
              <p:cNvSpPr/>
              <p:nvPr/>
            </p:nvSpPr>
            <p:spPr>
              <a:xfrm>
                <a:off x="0" y="4297513"/>
                <a:ext cx="9144000" cy="503086"/>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en-IE" sz="1100" i="1">
                              <a:solidFill>
                                <a:prstClr val="black"/>
                              </a:solidFill>
                              <a:latin typeface="Cambria Math"/>
                            </a:rPr>
                          </m:ctrlPr>
                        </m:sSubPr>
                        <m:e>
                          <m:r>
                            <a:rPr lang="en-IE" sz="1100" i="1">
                              <a:solidFill>
                                <a:prstClr val="black"/>
                              </a:solidFill>
                              <a:latin typeface="Cambria Math"/>
                            </a:rPr>
                            <m:t>𝐶𝑃𝑅𝐸𝑀𝐼𝑈𝑀</m:t>
                          </m:r>
                        </m:e>
                        <m:sub>
                          <m:r>
                            <a:rPr lang="en-IE" sz="1100" i="1">
                              <a:solidFill>
                                <a:prstClr val="black"/>
                              </a:solidFill>
                              <a:latin typeface="Cambria Math"/>
                            </a:rPr>
                            <m:t>𝑢</m:t>
                          </m:r>
                          <m:r>
                            <a:rPr lang="en-IE" sz="1100" i="1">
                              <a:solidFill>
                                <a:prstClr val="black"/>
                              </a:solidFill>
                              <a:latin typeface="Cambria Math"/>
                            </a:rPr>
                            <m:t>𝛾</m:t>
                          </m:r>
                        </m:sub>
                      </m:sSub>
                      <m:r>
                        <a:rPr lang="en-IE" sz="1100" i="1">
                          <a:solidFill>
                            <a:prstClr val="black"/>
                          </a:solidFill>
                          <a:latin typeface="Cambria Math"/>
                        </a:rPr>
                        <m:t>=</m:t>
                      </m:r>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𝑜</m:t>
                          </m:r>
                        </m:sub>
                        <m:sup/>
                        <m:e>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𝑖</m:t>
                              </m:r>
                            </m:sub>
                            <m:sup/>
                            <m:e>
                              <m:d>
                                <m:dPr>
                                  <m:ctrlPr>
                                    <a:rPr lang="en-IE" sz="1100" i="1">
                                      <a:solidFill>
                                        <a:prstClr val="black"/>
                                      </a:solidFill>
                                      <a:latin typeface="Cambria Math"/>
                                    </a:rPr>
                                  </m:ctrlPr>
                                </m:dPr>
                                <m:e>
                                  <m:r>
                                    <a:rPr lang="en-IE" sz="1100" i="1">
                                      <a:solidFill>
                                        <a:prstClr val="black"/>
                                      </a:solidFill>
                                      <a:latin typeface="Cambria Math"/>
                                    </a:rPr>
                                    <m:t>𝑀𝑎𝑥</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𝑃𝐵𝑂</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sSub>
                                        <m:sSubPr>
                                          <m:ctrlPr>
                                            <a:rPr lang="en-IE" sz="1100" i="1">
                                              <a:solidFill>
                                                <a:prstClr val="black"/>
                                              </a:solidFill>
                                              <a:latin typeface="Cambria Math"/>
                                            </a:rPr>
                                          </m:ctrlPr>
                                        </m:sSubPr>
                                        <m:e>
                                          <m:r>
                                            <a:rPr lang="en-IE" sz="1100" i="1">
                                              <a:solidFill>
                                                <a:prstClr val="black"/>
                                              </a:solidFill>
                                              <a:latin typeface="Cambria Math"/>
                                            </a:rPr>
                                            <m:t>𝑃𝐼𝑀𝐵</m:t>
                                          </m:r>
                                        </m:e>
                                        <m:sub>
                                          <m:r>
                                            <a:rPr lang="en-IE" sz="1100" i="1">
                                              <a:solidFill>
                                                <a:prstClr val="black"/>
                                              </a:solidFill>
                                              <a:latin typeface="Cambria Math"/>
                                            </a:rPr>
                                            <m:t>𝛾</m:t>
                                          </m:r>
                                        </m:sub>
                                      </m:sSub>
                                      <m:r>
                                        <a:rPr lang="en-IE" sz="1100" i="1">
                                          <a:solidFill>
                                            <a:prstClr val="black"/>
                                          </a:solidFill>
                                          <a:latin typeface="Cambria Math"/>
                                        </a:rPr>
                                        <m:t>, 0</m:t>
                                      </m:r>
                                    </m:e>
                                  </m:d>
                                  <m:r>
                                    <a:rPr lang="en-IE" sz="1100" i="1">
                                      <a:solidFill>
                                        <a:prstClr val="black"/>
                                      </a:solidFill>
                                      <a:latin typeface="Cambria Math"/>
                                    </a:rPr>
                                    <m:t>×</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𝑄𝐴𝑂𝐿𝐹</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r>
                                        <a:rPr lang="en-IE" sz="1100" i="1">
                                          <a:solidFill>
                                            <a:prstClr val="white">
                                              <a:lumMod val="75000"/>
                                            </a:prstClr>
                                          </a:solidFill>
                                          <a:latin typeface="Cambria Math"/>
                                        </a:rPr>
                                        <m:t> </m:t>
                                      </m:r>
                                      <m:r>
                                        <a:rPr lang="en-IE" sz="1100" i="1">
                                          <a:solidFill>
                                            <a:prstClr val="black"/>
                                          </a:solidFill>
                                          <a:latin typeface="Cambria Math"/>
                                        </a:rPr>
                                        <m:t>𝑀𝑎𝑥</m:t>
                                      </m:r>
                                      <m:d>
                                        <m:dPr>
                                          <m:ctrlPr>
                                            <a:rPr lang="en-IE" sz="1100" i="1">
                                              <a:solidFill>
                                                <a:prstClr val="black"/>
                                              </a:solidFill>
                                              <a:latin typeface="Cambria Math"/>
                                            </a:rPr>
                                          </m:ctrlPr>
                                        </m:dPr>
                                        <m:e>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𝑄𝐴𝑂𝑂𝑃𝑂𝐿𝐹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m:t>
                                          </m:r>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𝑄𝐴𝑂𝐵𝐼𝐴𝑆</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𝑄𝐴𝑂𝑈𝑁𝐷𝐸𝐿</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𝑄𝐴𝑂𝑇𝑂𝑇𝑆𝑂𝐿𝐹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e>
                                      </m:d>
                                    </m:e>
                                  </m:d>
                                </m:e>
                              </m:d>
                            </m:e>
                          </m:nary>
                        </m:e>
                      </m:nary>
                    </m:oMath>
                  </m:oMathPara>
                </a14:m>
                <a:endParaRPr lang="en-IE" sz="1100" dirty="0">
                  <a:solidFill>
                    <a:prstClr val="black"/>
                  </a:solidFill>
                </a:endParaRPr>
              </a:p>
            </p:txBody>
          </p:sp>
        </mc:Choice>
        <mc:Fallback xmlns="">
          <p:sp>
            <p:nvSpPr>
              <p:cNvPr id="10" name="Rectangle 9"/>
              <p:cNvSpPr>
                <a:spLocks noRot="1" noChangeAspect="1" noMove="1" noResize="1" noEditPoints="1" noAdjustHandles="1" noChangeArrowheads="1" noChangeShapeType="1" noTextEdit="1"/>
              </p:cNvSpPr>
              <p:nvPr/>
            </p:nvSpPr>
            <p:spPr>
              <a:xfrm>
                <a:off x="0" y="4297513"/>
                <a:ext cx="9144000" cy="503086"/>
              </a:xfrm>
              <a:prstGeom prst="rect">
                <a:avLst/>
              </a:prstGeom>
              <a:blipFill>
                <a:blip r:embed="rId8"/>
                <a:stretch>
                  <a:fillRect t="-115854" b="-1609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0" y="4836400"/>
                <a:ext cx="9144000" cy="756426"/>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en-IE" sz="1100" i="1">
                              <a:solidFill>
                                <a:prstClr val="black"/>
                              </a:solidFill>
                              <a:latin typeface="Cambria Math"/>
                            </a:rPr>
                          </m:ctrlPr>
                        </m:sSubPr>
                        <m:e>
                          <m:r>
                            <a:rPr lang="en-IE" sz="1100" i="1">
                              <a:solidFill>
                                <a:prstClr val="black"/>
                              </a:solidFill>
                              <a:latin typeface="Cambria Math"/>
                            </a:rPr>
                            <m:t>𝐶𝐷𝐼𝑆𝐶𝑂𝑈𝑁𝑇</m:t>
                          </m:r>
                        </m:e>
                        <m:sub>
                          <m:r>
                            <a:rPr lang="en-IE" sz="1100" i="1">
                              <a:solidFill>
                                <a:prstClr val="black"/>
                              </a:solidFill>
                              <a:latin typeface="Cambria Math"/>
                            </a:rPr>
                            <m:t>𝑢</m:t>
                          </m:r>
                          <m:r>
                            <a:rPr lang="en-IE" sz="1100" i="1">
                              <a:solidFill>
                                <a:prstClr val="black"/>
                              </a:solidFill>
                              <a:latin typeface="Cambria Math"/>
                            </a:rPr>
                            <m:t>𝛾</m:t>
                          </m:r>
                        </m:sub>
                      </m:sSub>
                      <m:r>
                        <a:rPr lang="en-IE" sz="1100" i="1">
                          <a:solidFill>
                            <a:prstClr val="black"/>
                          </a:solidFill>
                          <a:latin typeface="Cambria Math"/>
                        </a:rPr>
                        <m:t>=</m:t>
                      </m:r>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𝑜</m:t>
                          </m:r>
                        </m:sub>
                        <m:sup/>
                        <m:e>
                          <m:nary>
                            <m:naryPr>
                              <m:chr m:val="∑"/>
                              <m:limLoc m:val="undOvr"/>
                              <m:supHide m:val="on"/>
                              <m:ctrlPr>
                                <a:rPr lang="en-IE" sz="1100" i="1">
                                  <a:solidFill>
                                    <a:prstClr val="black"/>
                                  </a:solidFill>
                                  <a:latin typeface="Cambria Math"/>
                                </a:rPr>
                              </m:ctrlPr>
                            </m:naryPr>
                            <m:sub>
                              <m:r>
                                <a:rPr lang="en-IE" sz="1100" i="1">
                                  <a:solidFill>
                                    <a:prstClr val="black"/>
                                  </a:solidFill>
                                  <a:latin typeface="Cambria Math"/>
                                </a:rPr>
                                <m:t>𝑖</m:t>
                              </m:r>
                            </m:sub>
                            <m:sup/>
                            <m:e>
                              <m:d>
                                <m:dPr>
                                  <m:ctrlPr>
                                    <a:rPr lang="en-IE" sz="1100" i="1">
                                      <a:solidFill>
                                        <a:prstClr val="black"/>
                                      </a:solidFill>
                                      <a:latin typeface="Cambria Math"/>
                                    </a:rPr>
                                  </m:ctrlPr>
                                </m:dPr>
                                <m:e>
                                  <m:r>
                                    <a:rPr lang="en-IE" sz="1100" i="1">
                                      <a:solidFill>
                                        <a:prstClr val="black"/>
                                      </a:solidFill>
                                      <a:latin typeface="Cambria Math"/>
                                    </a:rPr>
                                    <m:t>𝑀𝑖𝑛</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𝑃𝐵𝑂</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sSub>
                                        <m:sSubPr>
                                          <m:ctrlPr>
                                            <a:rPr lang="en-IE" sz="1100" i="1">
                                              <a:solidFill>
                                                <a:prstClr val="black"/>
                                              </a:solidFill>
                                              <a:latin typeface="Cambria Math"/>
                                            </a:rPr>
                                          </m:ctrlPr>
                                        </m:sSubPr>
                                        <m:e>
                                          <m:r>
                                            <a:rPr lang="en-IE" sz="1100" i="1">
                                              <a:solidFill>
                                                <a:prstClr val="black"/>
                                              </a:solidFill>
                                              <a:latin typeface="Cambria Math"/>
                                            </a:rPr>
                                            <m:t>𝑃𝐼𝑀𝐵</m:t>
                                          </m:r>
                                        </m:e>
                                        <m:sub>
                                          <m:r>
                                            <a:rPr lang="en-IE" sz="1100" i="1">
                                              <a:solidFill>
                                                <a:prstClr val="black"/>
                                              </a:solidFill>
                                              <a:latin typeface="Cambria Math"/>
                                            </a:rPr>
                                            <m:t>𝛾</m:t>
                                          </m:r>
                                        </m:sub>
                                      </m:sSub>
                                      <m:r>
                                        <a:rPr lang="en-IE" sz="1100" i="1">
                                          <a:solidFill>
                                            <a:prstClr val="black"/>
                                          </a:solidFill>
                                          <a:latin typeface="Cambria Math"/>
                                        </a:rPr>
                                        <m:t>,0</m:t>
                                      </m:r>
                                    </m:e>
                                  </m:d>
                                  <m:r>
                                    <a:rPr lang="en-IE" sz="1100" i="1">
                                      <a:solidFill>
                                        <a:prstClr val="black"/>
                                      </a:solidFill>
                                      <a:latin typeface="Cambria Math"/>
                                    </a:rPr>
                                    <m:t>×</m:t>
                                  </m:r>
                                  <m:d>
                                    <m:dPr>
                                      <m:ctrlPr>
                                        <a:rPr lang="en-IE" sz="1100" i="1">
                                          <a:solidFill>
                                            <a:prstClr val="black"/>
                                          </a:solidFill>
                                          <a:latin typeface="Cambria Math"/>
                                        </a:rPr>
                                      </m:ctrlPr>
                                    </m:dPr>
                                    <m:e>
                                      <m:sSub>
                                        <m:sSubPr>
                                          <m:ctrlPr>
                                            <a:rPr lang="en-IE" sz="1100" i="1">
                                              <a:solidFill>
                                                <a:prstClr val="black"/>
                                              </a:solidFill>
                                              <a:latin typeface="Cambria Math"/>
                                            </a:rPr>
                                          </m:ctrlPr>
                                        </m:sSubPr>
                                        <m:e>
                                          <m:r>
                                            <a:rPr lang="en-IE" sz="1100" i="1">
                                              <a:solidFill>
                                                <a:prstClr val="black"/>
                                              </a:solidFill>
                                              <a:latin typeface="Cambria Math"/>
                                            </a:rPr>
                                            <m:t>𝑄𝐴𝐵𝐿𝐹</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m:t>
                                      </m:r>
                                      <m:r>
                                        <a:rPr lang="en-IE" sz="1100" i="1">
                                          <a:solidFill>
                                            <a:prstClr val="black"/>
                                          </a:solidFill>
                                          <a:latin typeface="Cambria Math"/>
                                        </a:rPr>
                                        <m:t>𝑀𝑖𝑛</m:t>
                                      </m:r>
                                      <m:d>
                                        <m:dPr>
                                          <m:ctrlPr>
                                            <a:rPr lang="en-IE" sz="1100" i="1">
                                              <a:solidFill>
                                                <a:prstClr val="black"/>
                                              </a:solidFill>
                                              <a:latin typeface="Cambria Math"/>
                                            </a:rPr>
                                          </m:ctrlPr>
                                        </m:dPr>
                                        <m:e>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𝑄𝐴𝐵𝐵𝑃𝑂𝐿𝐹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m:t>
                                          </m:r>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𝑄𝐴𝐵𝐵𝐼𝐴𝑆</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prstClr val="black"/>
                                              </a:solidFill>
                                              <a:latin typeface="Cambria Math"/>
                                            </a:rPr>
                                            <m:t>, </m:t>
                                          </m:r>
                                          <m:sSub>
                                            <m:sSubPr>
                                              <m:ctrlPr>
                                                <a:rPr lang="en-IE" sz="1100" i="1">
                                                  <a:solidFill>
                                                    <a:prstClr val="black"/>
                                                  </a:solidFill>
                                                  <a:latin typeface="Cambria Math"/>
                                                </a:rPr>
                                              </m:ctrlPr>
                                            </m:sSubPr>
                                            <m:e>
                                              <m:r>
                                                <a:rPr lang="en-IE" sz="1100" i="1">
                                                  <a:solidFill>
                                                    <a:prstClr val="black"/>
                                                  </a:solidFill>
                                                  <a:latin typeface="Cambria Math"/>
                                                </a:rPr>
                                                <m:t>𝑄𝐴𝐵𝑈𝑁𝐷𝐸𝐿</m:t>
                                              </m:r>
                                            </m:e>
                                            <m:sub>
                                              <m:r>
                                                <a:rPr lang="en-IE" sz="1100" i="1">
                                                  <a:solidFill>
                                                    <a:prstClr val="black"/>
                                                  </a:solidFill>
                                                  <a:latin typeface="Cambria Math"/>
                                                </a:rPr>
                                                <m:t>𝑢𝑜𝑖</m:t>
                                              </m:r>
                                              <m:r>
                                                <a:rPr lang="en-IE" sz="1100" i="1">
                                                  <a:solidFill>
                                                    <a:prstClr val="black"/>
                                                  </a:solidFill>
                                                  <a:latin typeface="Cambria Math"/>
                                                </a:rPr>
                                                <m:t>𝛾</m:t>
                                              </m:r>
                                            </m:sub>
                                          </m:sSub>
                                          <m:r>
                                            <a:rPr lang="en-IE" sz="1100" i="1">
                                              <a:solidFill>
                                                <a:srgbClr val="FF0000"/>
                                              </a:solidFill>
                                              <a:latin typeface="Cambria Math"/>
                                            </a:rPr>
                                            <m:t>, </m:t>
                                          </m:r>
                                          <m:sSub>
                                            <m:sSubPr>
                                              <m:ctrlPr>
                                                <a:rPr lang="en-IE" sz="1100" i="1">
                                                  <a:solidFill>
                                                    <a:srgbClr val="FF0000"/>
                                                  </a:solidFill>
                                                  <a:latin typeface="Cambria Math"/>
                                                </a:rPr>
                                              </m:ctrlPr>
                                            </m:sSubPr>
                                            <m:e>
                                              <m:r>
                                                <a:rPr lang="en-IE" sz="1100" i="1">
                                                  <a:solidFill>
                                                    <a:srgbClr val="FF0000"/>
                                                  </a:solidFill>
                                                  <a:latin typeface="Cambria Math"/>
                                                </a:rPr>
                                                <m:t>𝑄𝐴𝐵𝑁𝐹𝐿𝐹</m:t>
                                              </m:r>
                                            </m:e>
                                            <m:sub>
                                              <m:r>
                                                <a:rPr lang="en-IE" sz="1100" i="1">
                                                  <a:solidFill>
                                                    <a:srgbClr val="FF0000"/>
                                                  </a:solidFill>
                                                  <a:latin typeface="Cambria Math"/>
                                                </a:rPr>
                                                <m:t>𝑢𝑜𝑖</m:t>
                                              </m:r>
                                              <m:r>
                                                <a:rPr lang="en-IE" sz="1100" i="1">
                                                  <a:solidFill>
                                                    <a:srgbClr val="FF0000"/>
                                                  </a:solidFill>
                                                  <a:latin typeface="Cambria Math"/>
                                                </a:rPr>
                                                <m:t>𝛾</m:t>
                                              </m:r>
                                            </m:sub>
                                          </m:sSub>
                                          <m:r>
                                            <a:rPr lang="en-IE" sz="1100" i="1">
                                              <a:solidFill>
                                                <a:prstClr val="black"/>
                                              </a:solidFill>
                                              <a:latin typeface="Cambria Math"/>
                                            </a:rPr>
                                            <m:t>,</m:t>
                                          </m:r>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𝑄𝐴𝐵𝐶𝑈𝑅𝐿𝐿𝐹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r>
                                            <a:rPr lang="en-IE" sz="1100" i="1">
                                              <a:solidFill>
                                                <a:prstClr val="white">
                                                  <a:lumMod val="75000"/>
                                                </a:prstClr>
                                              </a:solidFill>
                                              <a:latin typeface="Cambria Math"/>
                                            </a:rPr>
                                            <m:t>, </m:t>
                                          </m:r>
                                          <m:sSub>
                                            <m:sSubPr>
                                              <m:ctrlPr>
                                                <a:rPr lang="en-IE" sz="1100" i="1">
                                                  <a:solidFill>
                                                    <a:prstClr val="white">
                                                      <a:lumMod val="75000"/>
                                                    </a:prstClr>
                                                  </a:solidFill>
                                                  <a:latin typeface="Cambria Math"/>
                                                </a:rPr>
                                              </m:ctrlPr>
                                            </m:sSubPr>
                                            <m:e>
                                              <m:r>
                                                <a:rPr lang="en-IE" sz="1100" i="1">
                                                  <a:solidFill>
                                                    <a:prstClr val="white">
                                                      <a:lumMod val="75000"/>
                                                    </a:prstClr>
                                                  </a:solidFill>
                                                  <a:latin typeface="Cambria Math"/>
                                                </a:rPr>
                                                <m:t>𝑄𝐴𝐵𝑇𝑂𝑇𝑆𝑂𝐿𝐹</m:t>
                                              </m:r>
                                            </m:e>
                                            <m:sub>
                                              <m:r>
                                                <a:rPr lang="en-IE" sz="1100" i="1">
                                                  <a:solidFill>
                                                    <a:prstClr val="white">
                                                      <a:lumMod val="75000"/>
                                                    </a:prstClr>
                                                  </a:solidFill>
                                                  <a:latin typeface="Cambria Math"/>
                                                </a:rPr>
                                                <m:t>𝑢𝑜𝑖</m:t>
                                              </m:r>
                                              <m:r>
                                                <a:rPr lang="en-IE" sz="1100" i="1">
                                                  <a:solidFill>
                                                    <a:prstClr val="white">
                                                      <a:lumMod val="75000"/>
                                                    </a:prstClr>
                                                  </a:solidFill>
                                                  <a:latin typeface="Cambria Math"/>
                                                </a:rPr>
                                                <m:t>𝛾</m:t>
                                              </m:r>
                                            </m:sub>
                                          </m:sSub>
                                        </m:e>
                                      </m:d>
                                    </m:e>
                                  </m:d>
                                </m:e>
                              </m:d>
                            </m:e>
                          </m:nary>
                        </m:e>
                      </m:nary>
                    </m:oMath>
                  </m:oMathPara>
                </a14:m>
                <a:endParaRPr lang="en-IE" sz="1100" dirty="0">
                  <a:solidFill>
                    <a:prstClr val="black"/>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0" y="4836400"/>
                <a:ext cx="9144000" cy="756426"/>
              </a:xfrm>
              <a:prstGeom prst="rect">
                <a:avLst/>
              </a:prstGeom>
              <a:blipFill>
                <a:blip r:embed="rId9"/>
                <a:stretch>
                  <a:fillRect t="-54032" b="-150806"/>
                </a:stretch>
              </a:blipFill>
            </p:spPr>
            <p:txBody>
              <a:bodyPr/>
              <a:lstStyle/>
              <a:p>
                <a:r>
                  <a:rPr lang="en-GB">
                    <a:noFill/>
                  </a:rPr>
                  <a:t> </a:t>
                </a:r>
              </a:p>
            </p:txBody>
          </p:sp>
        </mc:Fallback>
      </mc:AlternateContent>
      <p:grpSp>
        <p:nvGrpSpPr>
          <p:cNvPr id="12" name="Group 11"/>
          <p:cNvGrpSpPr/>
          <p:nvPr/>
        </p:nvGrpSpPr>
        <p:grpSpPr>
          <a:xfrm>
            <a:off x="1797072" y="1981200"/>
            <a:ext cx="4880610" cy="2143661"/>
            <a:chOff x="1797072" y="2057401"/>
            <a:chExt cx="4880610" cy="2143661"/>
          </a:xfrm>
        </p:grpSpPr>
        <p:grpSp>
          <p:nvGrpSpPr>
            <p:cNvPr id="14" name="Group 13"/>
            <p:cNvGrpSpPr/>
            <p:nvPr/>
          </p:nvGrpSpPr>
          <p:grpSpPr>
            <a:xfrm>
              <a:off x="1797072" y="2057401"/>
              <a:ext cx="4880610" cy="2143661"/>
              <a:chOff x="1797072" y="2057401"/>
              <a:chExt cx="4880610" cy="2143661"/>
            </a:xfrm>
          </p:grpSpPr>
          <p:grpSp>
            <p:nvGrpSpPr>
              <p:cNvPr id="16" name="Group 15"/>
              <p:cNvGrpSpPr/>
              <p:nvPr/>
            </p:nvGrpSpPr>
            <p:grpSpPr>
              <a:xfrm>
                <a:off x="1797072" y="2057401"/>
                <a:ext cx="4880610" cy="2143661"/>
                <a:chOff x="1797072" y="2057401"/>
                <a:chExt cx="4880610" cy="2143661"/>
              </a:xfrm>
            </p:grpSpPr>
            <p:grpSp>
              <p:nvGrpSpPr>
                <p:cNvPr id="18" name="Group 17"/>
                <p:cNvGrpSpPr/>
                <p:nvPr/>
              </p:nvGrpSpPr>
              <p:grpSpPr>
                <a:xfrm>
                  <a:off x="1797072" y="2057401"/>
                  <a:ext cx="4880610" cy="2143661"/>
                  <a:chOff x="1797072" y="2057401"/>
                  <a:chExt cx="4880610" cy="2143661"/>
                </a:xfrm>
              </p:grpSpPr>
              <p:grpSp>
                <p:nvGrpSpPr>
                  <p:cNvPr id="20" name="Group 19"/>
                  <p:cNvGrpSpPr/>
                  <p:nvPr/>
                </p:nvGrpSpPr>
                <p:grpSpPr>
                  <a:xfrm>
                    <a:off x="1797072" y="2057401"/>
                    <a:ext cx="4880610" cy="2143661"/>
                    <a:chOff x="1797072" y="2057401"/>
                    <a:chExt cx="4880610" cy="2143661"/>
                  </a:xfrm>
                </p:grpSpPr>
                <p:grpSp>
                  <p:nvGrpSpPr>
                    <p:cNvPr id="23" name="Group 22"/>
                    <p:cNvGrpSpPr/>
                    <p:nvPr/>
                  </p:nvGrpSpPr>
                  <p:grpSpPr>
                    <a:xfrm>
                      <a:off x="1797072" y="2057401"/>
                      <a:ext cx="4880610" cy="2143661"/>
                      <a:chOff x="1797072" y="2057401"/>
                      <a:chExt cx="4880610" cy="2143661"/>
                    </a:xfrm>
                  </p:grpSpPr>
                  <p:grpSp>
                    <p:nvGrpSpPr>
                      <p:cNvPr id="26" name="Group 25"/>
                      <p:cNvGrpSpPr/>
                      <p:nvPr/>
                    </p:nvGrpSpPr>
                    <p:grpSpPr>
                      <a:xfrm>
                        <a:off x="1797072" y="2057401"/>
                        <a:ext cx="4880610" cy="2143661"/>
                        <a:chOff x="0" y="304801"/>
                        <a:chExt cx="4880610" cy="2143661"/>
                      </a:xfrm>
                    </p:grpSpPr>
                    <p:cxnSp>
                      <p:nvCxnSpPr>
                        <p:cNvPr id="28" name="Straight Connector 27"/>
                        <p:cNvCxnSpPr/>
                        <p:nvPr/>
                      </p:nvCxnSpPr>
                      <p:spPr>
                        <a:xfrm flipH="1" flipV="1">
                          <a:off x="534390" y="1947553"/>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flipV="1">
                          <a:off x="534390" y="1662545"/>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522514" y="1270659"/>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flipV="1">
                          <a:off x="534390" y="831272"/>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522514" y="510638"/>
                          <a:ext cx="3679825"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0" y="304801"/>
                          <a:ext cx="4880610" cy="2143661"/>
                          <a:chOff x="0" y="304801"/>
                          <a:chExt cx="4880610" cy="2143661"/>
                        </a:xfrm>
                      </p:grpSpPr>
                      <p:grpSp>
                        <p:nvGrpSpPr>
                          <p:cNvPr id="34" name="Group 33"/>
                          <p:cNvGrpSpPr/>
                          <p:nvPr/>
                        </p:nvGrpSpPr>
                        <p:grpSpPr>
                          <a:xfrm>
                            <a:off x="0" y="304801"/>
                            <a:ext cx="4880610" cy="2143661"/>
                            <a:chOff x="0" y="304845"/>
                            <a:chExt cx="4880759" cy="2143966"/>
                          </a:xfrm>
                        </p:grpSpPr>
                        <p:grpSp>
                          <p:nvGrpSpPr>
                            <p:cNvPr id="40" name="Group 39"/>
                            <p:cNvGrpSpPr/>
                            <p:nvPr/>
                          </p:nvGrpSpPr>
                          <p:grpSpPr>
                            <a:xfrm>
                              <a:off x="59377" y="381054"/>
                              <a:ext cx="4412371" cy="2067757"/>
                              <a:chOff x="0" y="214800"/>
                              <a:chExt cx="4412371" cy="2067757"/>
                            </a:xfrm>
                          </p:grpSpPr>
                          <p:cxnSp>
                            <p:nvCxnSpPr>
                              <p:cNvPr id="42" name="Straight Connector 41"/>
                              <p:cNvCxnSpPr/>
                              <p:nvPr/>
                            </p:nvCxnSpPr>
                            <p:spPr>
                              <a:xfrm>
                                <a:off x="463153" y="214800"/>
                                <a:ext cx="11860" cy="16965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flipV="1">
                                <a:off x="475013" y="1923802"/>
                                <a:ext cx="36804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1852551" y="1366349"/>
                                <a:ext cx="2302411" cy="0"/>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950258" y="574148"/>
                                <a:ext cx="902294" cy="79601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Text Box 2"/>
                              <p:cNvSpPr txBox="1">
                                <a:spLocks noChangeArrowheads="1"/>
                              </p:cNvSpPr>
                              <p:nvPr/>
                            </p:nvSpPr>
                            <p:spPr bwMode="auto">
                              <a:xfrm>
                                <a:off x="2066306" y="2006930"/>
                                <a:ext cx="285123" cy="275627"/>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l-GR" sz="1100" dirty="0">
                                    <a:solidFill>
                                      <a:prstClr val="black"/>
                                    </a:solidFill>
                                    <a:ea typeface="Times New Roman"/>
                                    <a:cs typeface="Times New Roman"/>
                                  </a:rPr>
                                  <a:t>γ</a:t>
                                </a:r>
                                <a:endParaRPr lang="en-IE" sz="1100" dirty="0">
                                  <a:solidFill>
                                    <a:prstClr val="black"/>
                                  </a:solidFill>
                                  <a:ea typeface="Times New Roman"/>
                                  <a:cs typeface="Times New Roman"/>
                                </a:endParaRPr>
                              </a:p>
                            </p:txBody>
                          </p:sp>
                          <p:sp>
                            <p:nvSpPr>
                              <p:cNvPr id="47" name="Text Box 2"/>
                              <p:cNvSpPr txBox="1">
                                <a:spLocks noChangeArrowheads="1"/>
                              </p:cNvSpPr>
                              <p:nvPr/>
                            </p:nvSpPr>
                            <p:spPr bwMode="auto">
                              <a:xfrm>
                                <a:off x="0" y="546265"/>
                                <a:ext cx="474993" cy="27181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MW</a:t>
                                </a:r>
                              </a:p>
                            </p:txBody>
                          </p:sp>
                          <p:sp>
                            <p:nvSpPr>
                              <p:cNvPr id="48" name="Text Box 2"/>
                              <p:cNvSpPr txBox="1">
                                <a:spLocks noChangeArrowheads="1"/>
                              </p:cNvSpPr>
                              <p:nvPr/>
                            </p:nvSpPr>
                            <p:spPr bwMode="auto">
                              <a:xfrm>
                                <a:off x="3806730" y="301175"/>
                                <a:ext cx="605641" cy="275627"/>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4BACC6"/>
                                    </a:solidFill>
                                    <a:ea typeface="Times New Roman"/>
                                    <a:cs typeface="Times New Roman"/>
                                  </a:rPr>
                                  <a:t>qFPN</a:t>
                                </a:r>
                              </a:p>
                            </p:txBody>
                          </p:sp>
                          <p:sp>
                            <p:nvSpPr>
                              <p:cNvPr id="49" name="Text Box 2"/>
                              <p:cNvSpPr txBox="1">
                                <a:spLocks noChangeArrowheads="1"/>
                              </p:cNvSpPr>
                              <p:nvPr/>
                            </p:nvSpPr>
                            <p:spPr bwMode="auto">
                              <a:xfrm>
                                <a:off x="3871356" y="2018805"/>
                                <a:ext cx="522514" cy="260210"/>
                              </a:xfrm>
                              <a:prstGeom prst="rect">
                                <a:avLst/>
                              </a:prstGeom>
                              <a:noFill/>
                              <a:ln w="9525">
                                <a:noFill/>
                                <a:miter lim="800000"/>
                                <a:headEnd/>
                                <a:tailEnd/>
                              </a:ln>
                            </p:spPr>
                            <p:txBody>
                              <a:bodyPr rot="0" vert="horz" wrap="square" lIns="91440" tIns="45720" rIns="91440" bIns="45720" anchor="t" anchorCtr="0">
                                <a:noAutofit/>
                              </a:bodyPr>
                              <a:lstStyle/>
                              <a:p>
                                <a:pPr algn="just">
                                  <a:lnSpc>
                                    <a:spcPct val="115000"/>
                                  </a:lnSpc>
                                  <a:spcBef>
                                    <a:spcPts val="1000"/>
                                  </a:spcBef>
                                </a:pPr>
                                <a:r>
                                  <a:rPr lang="el-GR" sz="1100" dirty="0">
                                    <a:solidFill>
                                      <a:prstClr val="black"/>
                                    </a:solidFill>
                                    <a:ea typeface="Times New Roman"/>
                                    <a:cs typeface="Times New Roman"/>
                                  </a:rPr>
                                  <a:t>γ</a:t>
                                </a:r>
                                <a:r>
                                  <a:rPr lang="en-IE" sz="1100" dirty="0">
                                    <a:solidFill>
                                      <a:prstClr val="black"/>
                                    </a:solidFill>
                                    <a:ea typeface="Times New Roman"/>
                                    <a:cs typeface="Times New Roman"/>
                                  </a:rPr>
                                  <a:t> + 1</a:t>
                                </a:r>
                              </a:p>
                            </p:txBody>
                          </p:sp>
                        </p:grpSp>
                        <p:sp>
                          <p:nvSpPr>
                            <p:cNvPr id="41" name="Rectangle 40"/>
                            <p:cNvSpPr/>
                            <p:nvPr/>
                          </p:nvSpPr>
                          <p:spPr>
                            <a:xfrm>
                              <a:off x="0" y="304845"/>
                              <a:ext cx="4880759" cy="21404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sp>
                        <p:nvSpPr>
                          <p:cNvPr id="35" name="Text Box 2"/>
                          <p:cNvSpPr txBox="1">
                            <a:spLocks noChangeArrowheads="1"/>
                          </p:cNvSpPr>
                          <p:nvPr/>
                        </p:nvSpPr>
                        <p:spPr bwMode="auto">
                          <a:xfrm>
                            <a:off x="4215740" y="187630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1</a:t>
                            </a:r>
                          </a:p>
                        </p:txBody>
                      </p:sp>
                      <p:sp>
                        <p:nvSpPr>
                          <p:cNvPr id="36" name="Text Box 2"/>
                          <p:cNvSpPr txBox="1">
                            <a:spLocks noChangeArrowheads="1"/>
                          </p:cNvSpPr>
                          <p:nvPr/>
                        </p:nvSpPr>
                        <p:spPr bwMode="auto">
                          <a:xfrm>
                            <a:off x="4227616" y="167442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2</a:t>
                            </a:r>
                          </a:p>
                        </p:txBody>
                      </p:sp>
                      <p:sp>
                        <p:nvSpPr>
                          <p:cNvPr id="37" name="Text Box 2"/>
                          <p:cNvSpPr txBox="1">
                            <a:spLocks noChangeArrowheads="1"/>
                          </p:cNvSpPr>
                          <p:nvPr/>
                        </p:nvSpPr>
                        <p:spPr bwMode="auto">
                          <a:xfrm>
                            <a:off x="4227616" y="1318161"/>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3</a:t>
                            </a:r>
                          </a:p>
                        </p:txBody>
                      </p:sp>
                      <p:sp>
                        <p:nvSpPr>
                          <p:cNvPr id="38" name="Text Box 2"/>
                          <p:cNvSpPr txBox="1">
                            <a:spLocks noChangeArrowheads="1"/>
                          </p:cNvSpPr>
                          <p:nvPr/>
                        </p:nvSpPr>
                        <p:spPr bwMode="auto">
                          <a:xfrm>
                            <a:off x="4227616" y="890649"/>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4</a:t>
                            </a:r>
                          </a:p>
                        </p:txBody>
                      </p:sp>
                      <p:sp>
                        <p:nvSpPr>
                          <p:cNvPr id="39" name="Text Box 2"/>
                          <p:cNvSpPr txBox="1">
                            <a:spLocks noChangeArrowheads="1"/>
                          </p:cNvSpPr>
                          <p:nvPr/>
                        </p:nvSpPr>
                        <p:spPr bwMode="auto">
                          <a:xfrm>
                            <a:off x="4227616" y="558140"/>
                            <a:ext cx="474979" cy="271779"/>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prstClr val="black"/>
                                </a:solidFill>
                                <a:ea typeface="Times New Roman"/>
                                <a:cs typeface="Times New Roman"/>
                              </a:rPr>
                              <a:t>i = 5</a:t>
                            </a:r>
                          </a:p>
                        </p:txBody>
                      </p:sp>
                    </p:grpSp>
                  </p:grpSp>
                  <p:sp>
                    <p:nvSpPr>
                      <p:cNvPr id="27" name="Text Box 2"/>
                      <p:cNvSpPr txBox="1">
                        <a:spLocks noChangeArrowheads="1"/>
                      </p:cNvSpPr>
                      <p:nvPr/>
                    </p:nvSpPr>
                    <p:spPr bwMode="auto">
                      <a:xfrm>
                        <a:off x="5626100" y="2994127"/>
                        <a:ext cx="605623" cy="27558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FF0000"/>
                            </a:solidFill>
                            <a:ea typeface="Times New Roman"/>
                            <a:cs typeface="Times New Roman"/>
                          </a:rPr>
                          <a:t>qD</a:t>
                        </a:r>
                      </a:p>
                    </p:txBody>
                  </p:sp>
                </p:grpSp>
                <p:sp>
                  <p:nvSpPr>
                    <p:cNvPr id="24" name="Freeform 5"/>
                    <p:cNvSpPr/>
                    <p:nvPr/>
                  </p:nvSpPr>
                  <p:spPr>
                    <a:xfrm>
                      <a:off x="3479800" y="3041650"/>
                      <a:ext cx="2146300" cy="222250"/>
                    </a:xfrm>
                    <a:custGeom>
                      <a:avLst/>
                      <a:gdLst>
                        <a:gd name="connsiteX0" fmla="*/ 0 w 2146300"/>
                        <a:gd name="connsiteY0" fmla="*/ 0 h 215900"/>
                        <a:gd name="connsiteX1" fmla="*/ 241300 w 2146300"/>
                        <a:gd name="connsiteY1" fmla="*/ 215900 h 215900"/>
                        <a:gd name="connsiteX2" fmla="*/ 2146300 w 2146300"/>
                        <a:gd name="connsiteY2" fmla="*/ 215900 h 215900"/>
                        <a:gd name="connsiteX3" fmla="*/ 2146300 w 2146300"/>
                        <a:gd name="connsiteY3" fmla="*/ 0 h 215900"/>
                        <a:gd name="connsiteX4" fmla="*/ 0 w 2146300"/>
                        <a:gd name="connsiteY4" fmla="*/ 0 h 215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6300" h="215900">
                          <a:moveTo>
                            <a:pt x="0" y="0"/>
                          </a:moveTo>
                          <a:lnTo>
                            <a:pt x="241300" y="215900"/>
                          </a:lnTo>
                          <a:lnTo>
                            <a:pt x="2146300" y="215900"/>
                          </a:lnTo>
                          <a:lnTo>
                            <a:pt x="2146300" y="0"/>
                          </a:lnTo>
                          <a:lnTo>
                            <a:pt x="0" y="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sp>
                  <p:nvSpPr>
                    <p:cNvPr id="25" name="Freeform 8"/>
                    <p:cNvSpPr/>
                    <p:nvPr/>
                  </p:nvSpPr>
                  <p:spPr>
                    <a:xfrm>
                      <a:off x="2971800" y="2607470"/>
                      <a:ext cx="2667000" cy="396080"/>
                    </a:xfrm>
                    <a:custGeom>
                      <a:avLst/>
                      <a:gdLst>
                        <a:gd name="connsiteX0" fmla="*/ 0 w 2667000"/>
                        <a:gd name="connsiteY0" fmla="*/ 0 h 431800"/>
                        <a:gd name="connsiteX1" fmla="*/ 482600 w 2667000"/>
                        <a:gd name="connsiteY1" fmla="*/ 431800 h 431800"/>
                        <a:gd name="connsiteX2" fmla="*/ 2667000 w 2667000"/>
                        <a:gd name="connsiteY2" fmla="*/ 431800 h 431800"/>
                        <a:gd name="connsiteX3" fmla="*/ 2667000 w 2667000"/>
                        <a:gd name="connsiteY3" fmla="*/ 12700 h 431800"/>
                        <a:gd name="connsiteX4" fmla="*/ 0 w 2667000"/>
                        <a:gd name="connsiteY4" fmla="*/ 0 h 431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7000" h="431800">
                          <a:moveTo>
                            <a:pt x="0" y="0"/>
                          </a:moveTo>
                          <a:lnTo>
                            <a:pt x="482600" y="431800"/>
                          </a:lnTo>
                          <a:lnTo>
                            <a:pt x="2667000" y="431800"/>
                          </a:lnTo>
                          <a:lnTo>
                            <a:pt x="2667000" y="12700"/>
                          </a:lnTo>
                          <a:lnTo>
                            <a:pt x="0" y="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solidFill>
                          <a:prstClr val="white"/>
                        </a:solidFill>
                      </a:endParaRPr>
                    </a:p>
                  </p:txBody>
                </p:sp>
              </p:grpSp>
              <p:cxnSp>
                <p:nvCxnSpPr>
                  <p:cNvPr id="21" name="Straight Connector 20"/>
                  <p:cNvCxnSpPr/>
                  <p:nvPr/>
                </p:nvCxnSpPr>
                <p:spPr>
                  <a:xfrm flipH="1" flipV="1">
                    <a:off x="2309109" y="2878461"/>
                    <a:ext cx="3679825" cy="0"/>
                  </a:xfrm>
                  <a:prstGeom prst="line">
                    <a:avLst/>
                  </a:prstGeom>
                  <a:ln w="38100">
                    <a:solidFill>
                      <a:schemeClr val="accent6"/>
                    </a:solidFill>
                    <a:prstDash val="lgDash"/>
                  </a:ln>
                </p:spPr>
                <p:style>
                  <a:lnRef idx="1">
                    <a:schemeClr val="accent1"/>
                  </a:lnRef>
                  <a:fillRef idx="0">
                    <a:schemeClr val="accent1"/>
                  </a:fillRef>
                  <a:effectRef idx="0">
                    <a:schemeClr val="accent1"/>
                  </a:effectRef>
                  <a:fontRef idx="minor">
                    <a:schemeClr val="tx1"/>
                  </a:fontRef>
                </p:style>
              </p:cxnSp>
              <p:sp>
                <p:nvSpPr>
                  <p:cNvPr id="22" name="Text Box 2"/>
                  <p:cNvSpPr txBox="1">
                    <a:spLocks noChangeArrowheads="1"/>
                  </p:cNvSpPr>
                  <p:nvPr/>
                </p:nvSpPr>
                <p:spPr bwMode="auto">
                  <a:xfrm>
                    <a:off x="2503865" y="2643249"/>
                    <a:ext cx="605622" cy="275588"/>
                  </a:xfrm>
                  <a:prstGeom prst="rect">
                    <a:avLst/>
                  </a:prstGeom>
                  <a:noFill/>
                  <a:ln w="9525">
                    <a:noFill/>
                    <a:miter lim="800000"/>
                    <a:headEnd/>
                    <a:tailEnd/>
                  </a:ln>
                </p:spPr>
                <p:txBody>
                  <a:bodyPr rot="0" vert="horz" wrap="square" lIns="91440" tIns="45720" rIns="91440" bIns="45720" anchor="t" anchorCtr="0">
                    <a:spAutoFit/>
                  </a:bodyPr>
                  <a:lstStyle/>
                  <a:p>
                    <a:pPr algn="just">
                      <a:lnSpc>
                        <a:spcPct val="115000"/>
                      </a:lnSpc>
                      <a:spcBef>
                        <a:spcPts val="1000"/>
                      </a:spcBef>
                    </a:pPr>
                    <a:r>
                      <a:rPr lang="en-IE" sz="1100" dirty="0">
                        <a:solidFill>
                          <a:srgbClr val="F79646"/>
                        </a:solidFill>
                        <a:ea typeface="Times New Roman"/>
                        <a:cs typeface="Times New Roman"/>
                      </a:rPr>
                      <a:t>qFAQ</a:t>
                    </a:r>
                  </a:p>
                </p:txBody>
              </p:sp>
            </p:grpSp>
            <p:sp>
              <p:nvSpPr>
                <p:cNvPr id="19" name="Freeform 4"/>
                <p:cNvSpPr/>
                <p:nvPr/>
              </p:nvSpPr>
              <p:spPr>
                <a:xfrm>
                  <a:off x="2959100" y="2600325"/>
                  <a:ext cx="2679701" cy="247650"/>
                </a:xfrm>
                <a:custGeom>
                  <a:avLst/>
                  <a:gdLst>
                    <a:gd name="connsiteX0" fmla="*/ 0 w 2676525"/>
                    <a:gd name="connsiteY0" fmla="*/ 0 h 257175"/>
                    <a:gd name="connsiteX1" fmla="*/ 295275 w 2676525"/>
                    <a:gd name="connsiteY1" fmla="*/ 257175 h 257175"/>
                    <a:gd name="connsiteX2" fmla="*/ 2676525 w 2676525"/>
                    <a:gd name="connsiteY2" fmla="*/ 252413 h 257175"/>
                    <a:gd name="connsiteX3" fmla="*/ 2676525 w 2676525"/>
                    <a:gd name="connsiteY3" fmla="*/ 14288 h 257175"/>
                    <a:gd name="connsiteX4" fmla="*/ 0 w 2676525"/>
                    <a:gd name="connsiteY4" fmla="*/ 0 h 257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6525" h="257175">
                      <a:moveTo>
                        <a:pt x="0" y="0"/>
                      </a:moveTo>
                      <a:lnTo>
                        <a:pt x="295275" y="257175"/>
                      </a:lnTo>
                      <a:lnTo>
                        <a:pt x="2676525" y="252413"/>
                      </a:lnTo>
                      <a:lnTo>
                        <a:pt x="2676525" y="14288"/>
                      </a:lnTo>
                      <a:lnTo>
                        <a:pt x="0"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grpSp>
          <p:cxnSp>
            <p:nvCxnSpPr>
              <p:cNvPr id="17" name="Straight Connector 16"/>
              <p:cNvCxnSpPr/>
              <p:nvPr/>
            </p:nvCxnSpPr>
            <p:spPr>
              <a:xfrm flipH="1" flipV="1">
                <a:off x="2331445" y="2492896"/>
                <a:ext cx="3680347"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cxnSp>
          <p:nvCxnSpPr>
            <p:cNvPr id="15" name="Straight Connector 14"/>
            <p:cNvCxnSpPr/>
            <p:nvPr/>
          </p:nvCxnSpPr>
          <p:spPr>
            <a:xfrm>
              <a:off x="5644157" y="2133599"/>
              <a:ext cx="403" cy="206392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0" name="TextBox 48"/>
          <p:cNvSpPr txBox="1"/>
          <p:nvPr/>
        </p:nvSpPr>
        <p:spPr>
          <a:xfrm>
            <a:off x="228600" y="-609600"/>
            <a:ext cx="121039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b="1" dirty="0">
                <a:solidFill>
                  <a:srgbClr val="FF0000"/>
                </a:solidFill>
              </a:rPr>
              <a:t>SLT and ILT</a:t>
            </a:r>
            <a:endParaRPr lang="en-IE" dirty="0">
              <a:solidFill>
                <a:prstClr val="black"/>
              </a:solidFill>
            </a:endParaRPr>
          </a:p>
        </p:txBody>
      </p:sp>
    </p:spTree>
    <p:extLst>
      <p:ext uri="{BB962C8B-B14F-4D97-AF65-F5344CB8AC3E}">
        <p14:creationId xmlns:p14="http://schemas.microsoft.com/office/powerpoint/2010/main" val="678771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911</Words>
  <Application>Microsoft Office PowerPoint</Application>
  <PresentationFormat>On-screen Show (4:3)</PresentationFormat>
  <Paragraphs>82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EirGrid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Ong, Jordan</dc:creator>
  <cp:lastModifiedBy>Ong, Jordan</cp:lastModifiedBy>
  <cp:revision>1</cp:revision>
  <dcterms:created xsi:type="dcterms:W3CDTF">2017-09-27T09:40:44Z</dcterms:created>
  <dcterms:modified xsi:type="dcterms:W3CDTF">2017-09-27T09:41:01Z</dcterms:modified>
</cp:coreProperties>
</file>